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60" r:id="rId4"/>
    <p:sldId id="271" r:id="rId5"/>
    <p:sldId id="266"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15D4F8A-B1E5-484D-A145-76D10B499022}" type="datetimeFigureOut">
              <a:rPr lang="ar-IQ" smtClean="0"/>
              <a:t>18/06/1442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2234205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15D4F8A-B1E5-484D-A145-76D10B499022}" type="datetimeFigureOut">
              <a:rPr lang="ar-IQ" smtClean="0"/>
              <a:t>18/06/1442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1974948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15D4F8A-B1E5-484D-A145-76D10B499022}" type="datetimeFigureOut">
              <a:rPr lang="ar-IQ" smtClean="0"/>
              <a:t>18/06/1442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445260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15D4F8A-B1E5-484D-A145-76D10B499022}" type="datetimeFigureOut">
              <a:rPr lang="ar-IQ" smtClean="0"/>
              <a:t>18/06/1442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3903740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5D4F8A-B1E5-484D-A145-76D10B499022}" type="datetimeFigureOut">
              <a:rPr lang="ar-IQ" smtClean="0"/>
              <a:t>18/06/1442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238959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15D4F8A-B1E5-484D-A145-76D10B499022}" type="datetimeFigureOut">
              <a:rPr lang="ar-IQ" smtClean="0"/>
              <a:t>18/06/1442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119471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15D4F8A-B1E5-484D-A145-76D10B499022}" type="datetimeFigureOut">
              <a:rPr lang="ar-IQ" smtClean="0"/>
              <a:t>18/06/1442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142945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15D4F8A-B1E5-484D-A145-76D10B499022}" type="datetimeFigureOut">
              <a:rPr lang="ar-IQ" smtClean="0"/>
              <a:t>18/06/1442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2355917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D4F8A-B1E5-484D-A145-76D10B499022}" type="datetimeFigureOut">
              <a:rPr lang="ar-IQ" smtClean="0"/>
              <a:t>18/06/1442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1475800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5D4F8A-B1E5-484D-A145-76D10B499022}" type="datetimeFigureOut">
              <a:rPr lang="ar-IQ" smtClean="0"/>
              <a:t>18/06/1442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1534099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5D4F8A-B1E5-484D-A145-76D10B499022}" type="datetimeFigureOut">
              <a:rPr lang="ar-IQ" smtClean="0"/>
              <a:t>18/06/1442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258465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15D4F8A-B1E5-484D-A145-76D10B499022}" type="datetimeFigureOut">
              <a:rPr lang="ar-IQ" smtClean="0"/>
              <a:t>18/06/1442</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9AFF519-F0D4-49A8-AAEF-4CAB82311A45}" type="slidenum">
              <a:rPr lang="ar-IQ" smtClean="0"/>
              <a:t>‹#›</a:t>
            </a:fld>
            <a:endParaRPr lang="ar-IQ"/>
          </a:p>
        </p:txBody>
      </p:sp>
    </p:spTree>
    <p:extLst>
      <p:ext uri="{BB962C8B-B14F-4D97-AF65-F5344CB8AC3E}">
        <p14:creationId xmlns:p14="http://schemas.microsoft.com/office/powerpoint/2010/main" val="3411762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3153" y="504554"/>
            <a:ext cx="9518073" cy="2224585"/>
          </a:xfrm>
        </p:spPr>
        <p:txBody>
          <a:bodyPr>
            <a:normAutofit fontScale="90000"/>
          </a:bodyPr>
          <a:lstStyle/>
          <a:p>
            <a:pPr lvl="0">
              <a:lnSpc>
                <a:spcPct val="107000"/>
              </a:lnSpc>
              <a:spcBef>
                <a:spcPts val="0"/>
              </a:spcBef>
            </a:pPr>
            <a:r>
              <a:rPr lang="ar-IQ" altLang="en-US" sz="4000" b="1" dirty="0" smtClean="0">
                <a:solidFill>
                  <a:srgbClr val="C00000"/>
                </a:solidFill>
                <a:latin typeface="Times New Roman" pitchFamily="18" charset="0"/>
                <a:ea typeface="+mn-ea"/>
                <a:cs typeface="Arial" panose="020B0604020202020204" pitchFamily="34" charset="0"/>
              </a:rPr>
              <a:t>المحاضرة </a:t>
            </a:r>
            <a:r>
              <a:rPr lang="ar-IQ" altLang="en-US" sz="4000" b="1" dirty="0" smtClean="0">
                <a:solidFill>
                  <a:srgbClr val="C00000"/>
                </a:solidFill>
                <a:latin typeface="Times New Roman" pitchFamily="18" charset="0"/>
                <a:ea typeface="+mn-ea"/>
                <a:cs typeface="Arial" panose="020B0604020202020204" pitchFamily="34" charset="0"/>
              </a:rPr>
              <a:t>الثامنة</a:t>
            </a:r>
            <a:r>
              <a:rPr lang="ar-SA" altLang="en-US" sz="4000" b="1" dirty="0" smtClean="0">
                <a:solidFill>
                  <a:srgbClr val="C00000"/>
                </a:solidFill>
                <a:latin typeface="Times New Roman" pitchFamily="18" charset="0"/>
                <a:ea typeface="+mn-ea"/>
                <a:cs typeface="Arial" panose="020B0604020202020204" pitchFamily="34" charset="0"/>
              </a:rPr>
              <a:t/>
            </a:r>
            <a:br>
              <a:rPr lang="ar-SA" altLang="en-US" sz="4000" b="1" dirty="0" smtClean="0">
                <a:solidFill>
                  <a:srgbClr val="C00000"/>
                </a:solidFill>
                <a:latin typeface="Times New Roman" pitchFamily="18" charset="0"/>
                <a:ea typeface="+mn-ea"/>
                <a:cs typeface="Arial" panose="020B0604020202020204" pitchFamily="34" charset="0"/>
              </a:rPr>
            </a:br>
            <a:r>
              <a:rPr lang="ar-IQ" altLang="en-US" sz="4000" b="1" dirty="0" smtClean="0">
                <a:solidFill>
                  <a:srgbClr val="C00000"/>
                </a:solidFill>
                <a:latin typeface="Times New Roman" pitchFamily="18" charset="0"/>
                <a:ea typeface="+mn-ea"/>
                <a:cs typeface="Arial" panose="020B0604020202020204" pitchFamily="34" charset="0"/>
              </a:rPr>
              <a:t>اشخاص القانون الدولي </a:t>
            </a:r>
            <a:r>
              <a:rPr lang="ar-IQ" altLang="en-US" sz="4000" b="1" dirty="0" smtClean="0">
                <a:solidFill>
                  <a:srgbClr val="C00000"/>
                </a:solidFill>
                <a:latin typeface="Times New Roman" pitchFamily="18" charset="0"/>
                <a:ea typeface="+mn-ea"/>
                <a:cs typeface="Arial" panose="020B0604020202020204" pitchFamily="34" charset="0"/>
              </a:rPr>
              <a:t>الانساني – القسم الثاني</a:t>
            </a:r>
            <a:r>
              <a:rPr lang="en-US" sz="36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36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ar-IQ" dirty="0"/>
          </a:p>
        </p:txBody>
      </p:sp>
      <p:sp>
        <p:nvSpPr>
          <p:cNvPr id="3" name="Subtitle 2"/>
          <p:cNvSpPr>
            <a:spLocks noGrp="1"/>
          </p:cNvSpPr>
          <p:nvPr>
            <p:ph type="subTitle" idx="1"/>
          </p:nvPr>
        </p:nvSpPr>
        <p:spPr>
          <a:xfrm>
            <a:off x="530352" y="2217420"/>
            <a:ext cx="11196828" cy="4411980"/>
          </a:xfrm>
        </p:spPr>
        <p:txBody>
          <a:bodyPr/>
          <a:lstStyle/>
          <a:p>
            <a:pPr lvl="0">
              <a:lnSpc>
                <a:spcPct val="107000"/>
              </a:lnSpc>
              <a:spcBef>
                <a:spcPts val="0"/>
              </a:spcBef>
            </a:pPr>
            <a:endParaRPr lang="en-US" sz="3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618" y="2244436"/>
            <a:ext cx="11236037" cy="4420370"/>
          </a:xfrm>
          <a:prstGeom prst="rect">
            <a:avLst/>
          </a:prstGeom>
        </p:spPr>
      </p:pic>
    </p:spTree>
    <p:extLst>
      <p:ext uri="{BB962C8B-B14F-4D97-AF65-F5344CB8AC3E}">
        <p14:creationId xmlns:p14="http://schemas.microsoft.com/office/powerpoint/2010/main" val="1451316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11540837" cy="6242706"/>
          </a:xfrm>
        </p:spPr>
        <p:txBody>
          <a:bodyPr>
            <a:normAutofit/>
          </a:bodyPr>
          <a:lstStyle/>
          <a:p>
            <a:pPr marL="245110" lvl="0" indent="114300" algn="ctr">
              <a:lnSpc>
                <a:spcPct val="150000"/>
              </a:lnSpc>
              <a:spcBef>
                <a:spcPts val="0"/>
              </a:spcBef>
              <a:spcAft>
                <a:spcPts val="800"/>
              </a:spcAft>
              <a:buNone/>
            </a:pPr>
            <a:r>
              <a:rPr lang="ar-IQ" sz="3600" b="1" dirty="0" smtClean="0">
                <a:solidFill>
                  <a:prstClr val="black"/>
                </a:solidFill>
                <a:ea typeface="Times New Roman" panose="02020603050405020304" pitchFamily="18" charset="0"/>
                <a:cs typeface="Times New Roman" panose="02020603050405020304" pitchFamily="18" charset="0"/>
              </a:rPr>
              <a:t>المبحث الاول</a:t>
            </a:r>
            <a:endParaRPr lang="ar-IQ" sz="3600" b="1" dirty="0">
              <a:solidFill>
                <a:prstClr val="black"/>
              </a:solidFill>
              <a:ea typeface="Times New Roman" panose="02020603050405020304" pitchFamily="18" charset="0"/>
              <a:cs typeface="Times New Roman" panose="02020603050405020304" pitchFamily="18" charset="0"/>
            </a:endParaRPr>
          </a:p>
          <a:p>
            <a:pPr marL="245110" lvl="0" indent="114300" algn="ctr">
              <a:lnSpc>
                <a:spcPct val="150000"/>
              </a:lnSpc>
              <a:spcBef>
                <a:spcPts val="0"/>
              </a:spcBef>
              <a:spcAft>
                <a:spcPts val="800"/>
              </a:spcAft>
              <a:buNone/>
            </a:pPr>
            <a:r>
              <a:rPr lang="ar-IQ" sz="3200" b="1" dirty="0" smtClean="0">
                <a:solidFill>
                  <a:prstClr val="black"/>
                </a:solidFill>
              </a:rPr>
              <a:t>الكيانات القانونية الأخرى</a:t>
            </a:r>
          </a:p>
          <a:p>
            <a:pPr marL="245110" lvl="0" indent="114300" algn="just">
              <a:lnSpc>
                <a:spcPct val="150000"/>
              </a:lnSpc>
              <a:spcBef>
                <a:spcPts val="0"/>
              </a:spcBef>
              <a:spcAft>
                <a:spcPts val="800"/>
              </a:spcAft>
              <a:buNone/>
            </a:pPr>
            <a:r>
              <a:rPr lang="ar-IQ" sz="3200" dirty="0" smtClean="0">
                <a:solidFill>
                  <a:prstClr val="black"/>
                </a:solidFill>
                <a:latin typeface="Times New Roman" panose="02020603050405020304" pitchFamily="18" charset="0"/>
              </a:rPr>
              <a:t>نتيجة للتطور الحاصل في بنية النظام الدولي بوجه عام والقانوني منه بشكل خاص، مما أدى الى تطور القواعد الدولية لمواكبة الاحداث المتطورة مما سمح بتطبيق قواعد القانون الدولي بالاضافة الى أشخاصه البارزة كالدول والمنظمات الدولية الى منح مراكز قانونية معينة تحميها قواعد القانون الدولي الانساني التي تخاطب علاوةٍ على الدول والمنظمات الدولية مجموعة من الكيانات القانونية الأخرى مثل الافراد والجمعيات الوطنية للصليب الاحمر والهلال الاحمر، وفئات معينة من الشعب.</a:t>
            </a:r>
            <a:endParaRPr lang="ar-IQ" sz="3200" dirty="0">
              <a:solidFill>
                <a:prstClr val="black"/>
              </a:solidFill>
            </a:endParaRPr>
          </a:p>
        </p:txBody>
      </p:sp>
    </p:spTree>
    <p:extLst>
      <p:ext uri="{BB962C8B-B14F-4D97-AF65-F5344CB8AC3E}">
        <p14:creationId xmlns:p14="http://schemas.microsoft.com/office/powerpoint/2010/main" val="400926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091" y="332509"/>
            <a:ext cx="11568545" cy="6262256"/>
          </a:xfrm>
        </p:spPr>
        <p:txBody>
          <a:bodyPr>
            <a:normAutofit fontScale="85000" lnSpcReduction="10000"/>
          </a:bodyPr>
          <a:lstStyle/>
          <a:p>
            <a:pPr marL="0" lvl="0" indent="0" algn="ctr">
              <a:lnSpc>
                <a:spcPct val="150000"/>
              </a:lnSpc>
              <a:buNone/>
            </a:pPr>
            <a:r>
              <a:rPr lang="ar-IQ" sz="3200" b="1" dirty="0" smtClean="0">
                <a:solidFill>
                  <a:prstClr val="black"/>
                </a:solidFill>
                <a:latin typeface="Calibri" panose="020F0502020204030204" pitchFamily="34" charset="0"/>
                <a:cs typeface="Times New Roman" panose="02020603050405020304" pitchFamily="18" charset="0"/>
              </a:rPr>
              <a:t>المطلب الأول</a:t>
            </a:r>
            <a:endParaRPr lang="ar-IQ" sz="3200" b="1" dirty="0" smtClean="0">
              <a:solidFill>
                <a:prstClr val="black"/>
              </a:solidFill>
              <a:latin typeface="Calibri" panose="020F0502020204030204" pitchFamily="34" charset="0"/>
              <a:cs typeface="Times New Roman" panose="02020603050405020304" pitchFamily="18" charset="0"/>
            </a:endParaRPr>
          </a:p>
          <a:p>
            <a:pPr marL="0" lvl="0" indent="0" algn="ctr">
              <a:lnSpc>
                <a:spcPct val="150000"/>
              </a:lnSpc>
              <a:buNone/>
            </a:pPr>
            <a:r>
              <a:rPr lang="ar-IQ" sz="3200" b="1" dirty="0" smtClean="0">
                <a:solidFill>
                  <a:prstClr val="black"/>
                </a:solidFill>
                <a:latin typeface="Calibri" panose="020F0502020204030204" pitchFamily="34" charset="0"/>
                <a:cs typeface="Times New Roman" panose="02020603050405020304" pitchFamily="18" charset="0"/>
              </a:rPr>
              <a:t>الفرد</a:t>
            </a:r>
          </a:p>
          <a:p>
            <a:pPr marL="0" lvl="0" indent="0">
              <a:lnSpc>
                <a:spcPct val="150000"/>
              </a:lnSpc>
              <a:buNone/>
            </a:pPr>
            <a:r>
              <a:rPr lang="ar-IQ" sz="3200" dirty="0" smtClean="0">
                <a:solidFill>
                  <a:prstClr val="black"/>
                </a:solidFill>
                <a:latin typeface="Calibri" panose="020F0502020204030204" pitchFamily="34" charset="0"/>
                <a:cs typeface="Times New Roman" panose="02020603050405020304" pitchFamily="18" charset="0"/>
              </a:rPr>
              <a:t>اختلف الفقه في كون الفرد يملك شخصية دولية أم لا، فذهب الرأي الاول الى إنكار هذه الصفة عن الفرد، والرأي الآخر يؤكد له منح هذه الصفه، ومع مرور الزمن وفي ظل التطورات التي مر بها القانون الدولي العام، تاكد للفرد المركز القانوني الدولي بوصفه فرداً مستقلاً عن الدولة وذلك للامور الآتية:</a:t>
            </a:r>
          </a:p>
          <a:p>
            <a:pPr marL="0" lvl="0" indent="0">
              <a:lnSpc>
                <a:spcPct val="150000"/>
              </a:lnSpc>
              <a:buNone/>
            </a:pPr>
            <a:r>
              <a:rPr lang="ar-IQ" sz="3200" dirty="0" smtClean="0">
                <a:solidFill>
                  <a:prstClr val="black"/>
                </a:solidFill>
                <a:latin typeface="Calibri" panose="020F0502020204030204" pitchFamily="34" charset="0"/>
                <a:cs typeface="Times New Roman" panose="02020603050405020304" pitchFamily="18" charset="0"/>
              </a:rPr>
              <a:t>1 – وجود قواعد دولية تخاطب الفرد مباشرة التي تمس الفرد في حياته، او حريته، اخلاقه.</a:t>
            </a:r>
          </a:p>
          <a:p>
            <a:pPr marL="0" lvl="0" indent="0">
              <a:lnSpc>
                <a:spcPct val="150000"/>
              </a:lnSpc>
              <a:buNone/>
            </a:pPr>
            <a:r>
              <a:rPr lang="ar-IQ" sz="3200" dirty="0" smtClean="0">
                <a:solidFill>
                  <a:prstClr val="black"/>
                </a:solidFill>
                <a:latin typeface="Calibri" panose="020F0502020204030204" pitchFamily="34" charset="0"/>
                <a:cs typeface="Times New Roman" panose="02020603050405020304" pitchFamily="18" charset="0"/>
              </a:rPr>
              <a:t>2 – محاسبة الفرد جنائياً</a:t>
            </a:r>
          </a:p>
          <a:p>
            <a:pPr marL="0" lvl="0" indent="0">
              <a:lnSpc>
                <a:spcPct val="150000"/>
              </a:lnSpc>
              <a:buNone/>
            </a:pPr>
            <a:r>
              <a:rPr lang="ar-IQ" sz="3200" dirty="0" smtClean="0">
                <a:solidFill>
                  <a:prstClr val="black"/>
                </a:solidFill>
                <a:latin typeface="Calibri" panose="020F0502020204030204" pitchFamily="34" charset="0"/>
                <a:cs typeface="Times New Roman" panose="02020603050405020304" pitchFamily="18" charset="0"/>
              </a:rPr>
              <a:t>3- حقه بالتقاضي أمام المحاكم الدولية</a:t>
            </a:r>
          </a:p>
          <a:p>
            <a:pPr marL="0" lvl="0" indent="0">
              <a:lnSpc>
                <a:spcPct val="150000"/>
              </a:lnSpc>
              <a:buNone/>
            </a:pPr>
            <a:r>
              <a:rPr lang="ar-IQ" sz="3200" dirty="0" smtClean="0">
                <a:solidFill>
                  <a:prstClr val="black"/>
                </a:solidFill>
                <a:latin typeface="Calibri" panose="020F0502020204030204" pitchFamily="34" charset="0"/>
                <a:cs typeface="Times New Roman" panose="02020603050405020304" pitchFamily="18" charset="0"/>
              </a:rPr>
              <a:t>4 – رتب ميثاق الأمم المتحدة حقوقاً للفرد</a:t>
            </a:r>
            <a:endParaRPr lang="ar-IQ" sz="3200" dirty="0">
              <a:solidFill>
                <a:prstClr val="black"/>
              </a:solidFill>
              <a:latin typeface="Calibri" panose="020F0502020204030204" pitchFamily="34" charset="0"/>
              <a:cs typeface="Times New Roman" panose="02020603050405020304" pitchFamily="18" charset="0"/>
            </a:endParaRPr>
          </a:p>
          <a:p>
            <a:pPr marL="0" lvl="0" indent="0" algn="just">
              <a:lnSpc>
                <a:spcPct val="150000"/>
              </a:lnSpc>
              <a:buNone/>
            </a:pPr>
            <a:endParaRPr lang="ar-IQ" dirty="0" smtClean="0">
              <a:solidFill>
                <a:prstClr val="black"/>
              </a:solidFill>
              <a:latin typeface="Calibri" panose="020F0502020204030204" pitchFamily="34" charset="0"/>
              <a:cs typeface="Arial" panose="020B0604020202020204" pitchFamily="34" charset="0"/>
            </a:endParaRPr>
          </a:p>
          <a:p>
            <a:pPr marL="0" lvl="0" indent="0" algn="just">
              <a:lnSpc>
                <a:spcPct val="150000"/>
              </a:lnSpc>
              <a:buNone/>
            </a:pPr>
            <a:endParaRPr lang="ar-IQ" sz="2400" dirty="0" smtClean="0">
              <a:solidFill>
                <a:prstClr val="black"/>
              </a:solidFill>
              <a:latin typeface="Calibri" panose="020F0502020204030204" pitchFamily="34" charset="0"/>
              <a:cs typeface="Arial" panose="020B0604020202020204" pitchFamily="34" charset="0"/>
            </a:endParaRPr>
          </a:p>
          <a:p>
            <a:pPr marL="0" lvl="0" indent="0" algn="just">
              <a:lnSpc>
                <a:spcPct val="150000"/>
              </a:lnSpc>
              <a:buNone/>
            </a:pPr>
            <a:endParaRPr lang="en-US" dirty="0">
              <a:solidFill>
                <a:prstClr val="black"/>
              </a:solidFill>
              <a:latin typeface="Calibri" panose="020F0502020204030204" pitchFamily="34" charset="0"/>
              <a:cs typeface="Arial" panose="020B0604020202020204" pitchFamily="34" charset="0"/>
            </a:endParaRPr>
          </a:p>
          <a:p>
            <a:pPr lvl="0" algn="l" rtl="0"/>
            <a:endParaRPr lang="ar-IQ" sz="1800" b="1" dirty="0">
              <a:solidFill>
                <a:srgbClr val="002F6C"/>
              </a:solidFill>
              <a:latin typeface="Gill Sans MT" panose="020B0502020104020203" pitchFamily="34" charset="0"/>
            </a:endParaRPr>
          </a:p>
          <a:p>
            <a:endParaRPr lang="ar-IQ" dirty="0"/>
          </a:p>
        </p:txBody>
      </p:sp>
    </p:spTree>
    <p:extLst>
      <p:ext uri="{BB962C8B-B14F-4D97-AF65-F5344CB8AC3E}">
        <p14:creationId xmlns:p14="http://schemas.microsoft.com/office/powerpoint/2010/main" val="2615736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365" y="277091"/>
            <a:ext cx="11499272" cy="6317674"/>
          </a:xfrm>
        </p:spPr>
        <p:txBody>
          <a:bodyPr>
            <a:normAutofit fontScale="92500" lnSpcReduction="20000"/>
          </a:bodyPr>
          <a:lstStyle/>
          <a:p>
            <a:pPr marL="0" lvl="0" indent="0" algn="ctr">
              <a:lnSpc>
                <a:spcPct val="150000"/>
              </a:lnSpc>
              <a:buNone/>
            </a:pPr>
            <a:r>
              <a:rPr lang="ar-IQ" sz="3200" b="1" dirty="0" smtClean="0">
                <a:solidFill>
                  <a:prstClr val="black"/>
                </a:solidFill>
                <a:latin typeface="Calibri" panose="020F0502020204030204" pitchFamily="34" charset="0"/>
                <a:cs typeface="Times New Roman" panose="02020603050405020304" pitchFamily="18" charset="0"/>
              </a:rPr>
              <a:t>المطلب الثاني</a:t>
            </a:r>
          </a:p>
          <a:p>
            <a:pPr marL="0" lvl="0" indent="0" algn="ctr">
              <a:lnSpc>
                <a:spcPct val="150000"/>
              </a:lnSpc>
              <a:buNone/>
            </a:pPr>
            <a:r>
              <a:rPr lang="ar-IQ" sz="3200" b="1" dirty="0" smtClean="0">
                <a:solidFill>
                  <a:prstClr val="black"/>
                </a:solidFill>
                <a:latin typeface="Calibri" panose="020F0502020204030204" pitchFamily="34" charset="0"/>
                <a:cs typeface="Times New Roman" panose="02020603050405020304" pitchFamily="18" charset="0"/>
              </a:rPr>
              <a:t>الجمعيات الوطنية للصليب الأحمر والهلال الأحمر</a:t>
            </a:r>
            <a:endParaRPr lang="ar-IQ" sz="3200" b="1" dirty="0">
              <a:solidFill>
                <a:prstClr val="black"/>
              </a:solidFill>
              <a:latin typeface="Calibri" panose="020F0502020204030204" pitchFamily="34" charset="0"/>
              <a:cs typeface="Times New Roman" panose="02020603050405020304" pitchFamily="18" charset="0"/>
            </a:endParaRPr>
          </a:p>
          <a:p>
            <a:pPr marL="0" lvl="0" indent="0" algn="just">
              <a:lnSpc>
                <a:spcPct val="150000"/>
              </a:lnSpc>
              <a:buNone/>
            </a:pPr>
            <a:r>
              <a:rPr lang="ar-IQ" dirty="0" smtClean="0">
                <a:solidFill>
                  <a:prstClr val="black"/>
                </a:solidFill>
                <a:latin typeface="Calibri" panose="020F0502020204030204" pitchFamily="34" charset="0"/>
                <a:cs typeface="Arial" panose="020B0604020202020204" pitchFamily="34" charset="0"/>
              </a:rPr>
              <a:t>نتيجة للاحداث المعروفة في مدينة (سولفرينو) الأيطالية والتي حملت معها اهوال ومذابح حركت مشاعر السويسري (هنري دونان) الى الدعوة من اجل وضع معاهدة دولية لتشكيل جمعيات وطنية تضم أفراد لرعاية الجرحى وحماية أفراد الخدمات الطبية في الحرب، وان تميزهم شارة معينة لاداء عملهم هذا.</a:t>
            </a:r>
          </a:p>
          <a:p>
            <a:pPr marL="0" lvl="0" indent="0" algn="just">
              <a:lnSpc>
                <a:spcPct val="150000"/>
              </a:lnSpc>
              <a:buNone/>
            </a:pPr>
            <a:r>
              <a:rPr lang="ar-IQ" dirty="0" smtClean="0">
                <a:solidFill>
                  <a:prstClr val="black"/>
                </a:solidFill>
                <a:latin typeface="Calibri" panose="020F0502020204030204" pitchFamily="34" charset="0"/>
                <a:cs typeface="Arial" panose="020B0604020202020204" pitchFamily="34" charset="0"/>
              </a:rPr>
              <a:t>وتوجد ثلاث وثائق تجيز الشخصية القانونية الدولية لهذه الجمعيات ولتعدها واحدة من أشخاص القانون الدولي العام، وأبرز هذه الوثائق هي:</a:t>
            </a:r>
          </a:p>
          <a:p>
            <a:pPr marL="0" lvl="0" indent="0" algn="just">
              <a:lnSpc>
                <a:spcPct val="150000"/>
              </a:lnSpc>
              <a:buNone/>
            </a:pPr>
            <a:r>
              <a:rPr lang="ar-IQ" dirty="0" smtClean="0">
                <a:solidFill>
                  <a:prstClr val="black"/>
                </a:solidFill>
                <a:latin typeface="Calibri" panose="020F0502020204030204" pitchFamily="34" charset="0"/>
                <a:cs typeface="Arial" panose="020B0604020202020204" pitchFamily="34" charset="0"/>
              </a:rPr>
              <a:t>1 – الاتفاقية الاوربية لعام 1984</a:t>
            </a:r>
          </a:p>
          <a:p>
            <a:pPr marL="0" lvl="0" indent="0" algn="just">
              <a:lnSpc>
                <a:spcPct val="150000"/>
              </a:lnSpc>
              <a:buNone/>
            </a:pPr>
            <a:r>
              <a:rPr lang="ar-IQ" dirty="0" smtClean="0">
                <a:solidFill>
                  <a:prstClr val="black"/>
                </a:solidFill>
                <a:latin typeface="Calibri" panose="020F0502020204030204" pitchFamily="34" charset="0"/>
                <a:cs typeface="Arial" panose="020B0604020202020204" pitchFamily="34" charset="0"/>
              </a:rPr>
              <a:t>2- اتفاق عام 1993بين المجلس الفيدرالي السويسري واللجنة الدولية للصليب الاحمر</a:t>
            </a:r>
          </a:p>
          <a:p>
            <a:pPr marL="0" lvl="0" indent="0" algn="just">
              <a:lnSpc>
                <a:spcPct val="150000"/>
              </a:lnSpc>
              <a:buNone/>
            </a:pPr>
            <a:r>
              <a:rPr lang="ar-IQ" dirty="0" smtClean="0">
                <a:solidFill>
                  <a:prstClr val="black"/>
                </a:solidFill>
                <a:latin typeface="Calibri" panose="020F0502020204030204" pitchFamily="34" charset="0"/>
                <a:cs typeface="Arial" panose="020B0604020202020204" pitchFamily="34" charset="0"/>
              </a:rPr>
              <a:t>3- اتفاق المجلس الفيدرالي السويسري والاتحاد الدولي لجمعيات الصليب الاحمر والهلال الاحمر </a:t>
            </a:r>
            <a:endParaRPr lang="ar-IQ" dirty="0">
              <a:solidFill>
                <a:prstClr val="black"/>
              </a:solidFill>
              <a:latin typeface="Calibri" panose="020F0502020204030204" pitchFamily="34" charset="0"/>
              <a:cs typeface="Arial" panose="020B0604020202020204" pitchFamily="34" charset="0"/>
            </a:endParaRPr>
          </a:p>
          <a:p>
            <a:pPr marL="0" lvl="0" indent="0" algn="just">
              <a:lnSpc>
                <a:spcPct val="150000"/>
              </a:lnSpc>
              <a:buNone/>
            </a:pPr>
            <a:endParaRPr lang="ar-IQ" dirty="0" smtClean="0">
              <a:solidFill>
                <a:prstClr val="black"/>
              </a:solidFill>
              <a:latin typeface="Calibri" panose="020F0502020204030204" pitchFamily="34" charset="0"/>
              <a:cs typeface="Arial" panose="020B0604020202020204" pitchFamily="34" charset="0"/>
            </a:endParaRPr>
          </a:p>
          <a:p>
            <a:pPr marL="0" lvl="0" indent="0" algn="just">
              <a:lnSpc>
                <a:spcPct val="150000"/>
              </a:lnSpc>
              <a:buNone/>
            </a:pPr>
            <a:endParaRPr lang="ar-IQ" dirty="0" smtClean="0">
              <a:solidFill>
                <a:prstClr val="black"/>
              </a:solidFill>
              <a:latin typeface="Calibri" panose="020F0502020204030204" pitchFamily="34" charset="0"/>
              <a:cs typeface="Arial" panose="020B0604020202020204" pitchFamily="34" charset="0"/>
            </a:endParaRPr>
          </a:p>
          <a:p>
            <a:pPr marL="0" lvl="0" indent="0" algn="just">
              <a:lnSpc>
                <a:spcPct val="150000"/>
              </a:lnSpc>
              <a:buNone/>
            </a:pPr>
            <a:endParaRPr lang="ar-IQ" sz="2400" dirty="0" smtClean="0">
              <a:solidFill>
                <a:prstClr val="black"/>
              </a:solidFill>
              <a:latin typeface="Calibri" panose="020F0502020204030204" pitchFamily="34" charset="0"/>
              <a:cs typeface="Arial" panose="020B0604020202020204" pitchFamily="34" charset="0"/>
            </a:endParaRPr>
          </a:p>
          <a:p>
            <a:pPr marL="0" lvl="0" indent="0" algn="just">
              <a:lnSpc>
                <a:spcPct val="150000"/>
              </a:lnSpc>
              <a:buNone/>
            </a:pPr>
            <a:endParaRPr lang="en-US" dirty="0">
              <a:solidFill>
                <a:prstClr val="black"/>
              </a:solidFill>
              <a:latin typeface="Calibri" panose="020F0502020204030204" pitchFamily="34" charset="0"/>
              <a:cs typeface="Arial" panose="020B0604020202020204" pitchFamily="34" charset="0"/>
            </a:endParaRPr>
          </a:p>
          <a:p>
            <a:pPr lvl="0" algn="l" rtl="0"/>
            <a:endParaRPr lang="ar-IQ" sz="1800" b="1" dirty="0">
              <a:solidFill>
                <a:srgbClr val="002F6C"/>
              </a:solidFill>
              <a:latin typeface="Gill Sans MT" panose="020B0502020104020203" pitchFamily="34" charset="0"/>
            </a:endParaRPr>
          </a:p>
          <a:p>
            <a:endParaRPr lang="ar-IQ" dirty="0"/>
          </a:p>
        </p:txBody>
      </p:sp>
    </p:spTree>
    <p:extLst>
      <p:ext uri="{BB962C8B-B14F-4D97-AF65-F5344CB8AC3E}">
        <p14:creationId xmlns:p14="http://schemas.microsoft.com/office/powerpoint/2010/main" val="1058958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689259"/>
            <a:ext cx="10515600" cy="915035"/>
          </a:xfrm>
        </p:spPr>
        <p:txBody>
          <a:bodyPr>
            <a:normAutofit fontScale="90000"/>
          </a:bodyPr>
          <a:lstStyle/>
          <a:p>
            <a:pPr lvl="0" algn="ctr">
              <a:spcBef>
                <a:spcPts val="1000"/>
              </a:spcBef>
              <a:tabLst>
                <a:tab pos="0" algn="l"/>
              </a:tabLst>
            </a:pPr>
            <a:r>
              <a:rPr lang="ar-EG" altLang="en-US" sz="3200" b="1" dirty="0">
                <a:solidFill>
                  <a:srgbClr val="002F6C"/>
                </a:solidFill>
                <a:latin typeface="Times New Roman" panose="02020603050405020304" pitchFamily="18" charset="0"/>
                <a:ea typeface="+mn-ea"/>
                <a:cs typeface="Arial" panose="020B0604020202020204" pitchFamily="34" charset="0"/>
              </a:rPr>
              <a:t/>
            </a:r>
            <a:br>
              <a:rPr lang="ar-EG" altLang="en-US" sz="3200" b="1" dirty="0">
                <a:solidFill>
                  <a:srgbClr val="002F6C"/>
                </a:solidFill>
                <a:latin typeface="Times New Roman" panose="02020603050405020304" pitchFamily="18" charset="0"/>
                <a:ea typeface="+mn-ea"/>
                <a:cs typeface="Arial" panose="020B0604020202020204" pitchFamily="34" charset="0"/>
              </a:rPr>
            </a:br>
            <a:endParaRPr lang="ar-IQ"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12124" y="1314413"/>
            <a:ext cx="9849840" cy="3494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0592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TotalTime>
  <Words>285</Words>
  <Application>Microsoft Office PowerPoint</Application>
  <PresentationFormat>Custom</PresentationFormat>
  <Paragraphs>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المحاضرة الثامنة اشخاص القانون الدولي الانساني – القسم الثاني </vt:lpstr>
      <vt:lpstr>PowerPoint Presentation</vt:lpstr>
      <vt:lpstr>PowerPoint Presentation</vt:lpstr>
      <vt:lpstr>PowerPoint Presentation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نبذة مختصرة عن</dc:title>
  <dc:creator>PC</dc:creator>
  <cp:lastModifiedBy>DR.Ahmed Saker</cp:lastModifiedBy>
  <cp:revision>121</cp:revision>
  <dcterms:created xsi:type="dcterms:W3CDTF">2020-11-28T08:53:39Z</dcterms:created>
  <dcterms:modified xsi:type="dcterms:W3CDTF">2021-01-30T22:03:43Z</dcterms:modified>
</cp:coreProperties>
</file>