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7" r:id="rId7"/>
    <p:sldId id="268" r:id="rId8"/>
    <p:sldId id="266" r:id="rId9"/>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515D4F8A-B1E5-484D-A145-76D10B499022}" type="datetimeFigureOut">
              <a:rPr lang="ar-IQ" smtClean="0"/>
              <a:t>21/04/1442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AFF519-F0D4-49A8-AAEF-4CAB82311A45}" type="slidenum">
              <a:rPr lang="ar-IQ" smtClean="0"/>
              <a:t>‹#›</a:t>
            </a:fld>
            <a:endParaRPr lang="ar-IQ"/>
          </a:p>
        </p:txBody>
      </p:sp>
    </p:spTree>
    <p:extLst>
      <p:ext uri="{BB962C8B-B14F-4D97-AF65-F5344CB8AC3E}">
        <p14:creationId xmlns:p14="http://schemas.microsoft.com/office/powerpoint/2010/main" val="2234205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15D4F8A-B1E5-484D-A145-76D10B499022}" type="datetimeFigureOut">
              <a:rPr lang="ar-IQ" smtClean="0"/>
              <a:t>21/04/1442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AFF519-F0D4-49A8-AAEF-4CAB82311A45}" type="slidenum">
              <a:rPr lang="ar-IQ" smtClean="0"/>
              <a:t>‹#›</a:t>
            </a:fld>
            <a:endParaRPr lang="ar-IQ"/>
          </a:p>
        </p:txBody>
      </p:sp>
    </p:spTree>
    <p:extLst>
      <p:ext uri="{BB962C8B-B14F-4D97-AF65-F5344CB8AC3E}">
        <p14:creationId xmlns:p14="http://schemas.microsoft.com/office/powerpoint/2010/main" val="1974948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15D4F8A-B1E5-484D-A145-76D10B499022}" type="datetimeFigureOut">
              <a:rPr lang="ar-IQ" smtClean="0"/>
              <a:t>21/04/1442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AFF519-F0D4-49A8-AAEF-4CAB82311A45}" type="slidenum">
              <a:rPr lang="ar-IQ" smtClean="0"/>
              <a:t>‹#›</a:t>
            </a:fld>
            <a:endParaRPr lang="ar-IQ"/>
          </a:p>
        </p:txBody>
      </p:sp>
    </p:spTree>
    <p:extLst>
      <p:ext uri="{BB962C8B-B14F-4D97-AF65-F5344CB8AC3E}">
        <p14:creationId xmlns:p14="http://schemas.microsoft.com/office/powerpoint/2010/main" val="445260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15D4F8A-B1E5-484D-A145-76D10B499022}" type="datetimeFigureOut">
              <a:rPr lang="ar-IQ" smtClean="0"/>
              <a:t>21/04/1442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AFF519-F0D4-49A8-AAEF-4CAB82311A45}" type="slidenum">
              <a:rPr lang="ar-IQ" smtClean="0"/>
              <a:t>‹#›</a:t>
            </a:fld>
            <a:endParaRPr lang="ar-IQ"/>
          </a:p>
        </p:txBody>
      </p:sp>
    </p:spTree>
    <p:extLst>
      <p:ext uri="{BB962C8B-B14F-4D97-AF65-F5344CB8AC3E}">
        <p14:creationId xmlns:p14="http://schemas.microsoft.com/office/powerpoint/2010/main" val="3903740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5D4F8A-B1E5-484D-A145-76D10B499022}" type="datetimeFigureOut">
              <a:rPr lang="ar-IQ" smtClean="0"/>
              <a:t>21/04/1442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AFF519-F0D4-49A8-AAEF-4CAB82311A45}" type="slidenum">
              <a:rPr lang="ar-IQ" smtClean="0"/>
              <a:t>‹#›</a:t>
            </a:fld>
            <a:endParaRPr lang="ar-IQ"/>
          </a:p>
        </p:txBody>
      </p:sp>
    </p:spTree>
    <p:extLst>
      <p:ext uri="{BB962C8B-B14F-4D97-AF65-F5344CB8AC3E}">
        <p14:creationId xmlns:p14="http://schemas.microsoft.com/office/powerpoint/2010/main" val="238959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15D4F8A-B1E5-484D-A145-76D10B499022}" type="datetimeFigureOut">
              <a:rPr lang="ar-IQ" smtClean="0"/>
              <a:t>21/04/1442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9AFF519-F0D4-49A8-AAEF-4CAB82311A45}" type="slidenum">
              <a:rPr lang="ar-IQ" smtClean="0"/>
              <a:t>‹#›</a:t>
            </a:fld>
            <a:endParaRPr lang="ar-IQ"/>
          </a:p>
        </p:txBody>
      </p:sp>
    </p:spTree>
    <p:extLst>
      <p:ext uri="{BB962C8B-B14F-4D97-AF65-F5344CB8AC3E}">
        <p14:creationId xmlns:p14="http://schemas.microsoft.com/office/powerpoint/2010/main" val="119471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515D4F8A-B1E5-484D-A145-76D10B499022}" type="datetimeFigureOut">
              <a:rPr lang="ar-IQ" smtClean="0"/>
              <a:t>21/04/1442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9AFF519-F0D4-49A8-AAEF-4CAB82311A45}" type="slidenum">
              <a:rPr lang="ar-IQ" smtClean="0"/>
              <a:t>‹#›</a:t>
            </a:fld>
            <a:endParaRPr lang="ar-IQ"/>
          </a:p>
        </p:txBody>
      </p:sp>
    </p:spTree>
    <p:extLst>
      <p:ext uri="{BB962C8B-B14F-4D97-AF65-F5344CB8AC3E}">
        <p14:creationId xmlns:p14="http://schemas.microsoft.com/office/powerpoint/2010/main" val="1429457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515D4F8A-B1E5-484D-A145-76D10B499022}" type="datetimeFigureOut">
              <a:rPr lang="ar-IQ" smtClean="0"/>
              <a:t>21/04/1442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9AFF519-F0D4-49A8-AAEF-4CAB82311A45}" type="slidenum">
              <a:rPr lang="ar-IQ" smtClean="0"/>
              <a:t>‹#›</a:t>
            </a:fld>
            <a:endParaRPr lang="ar-IQ"/>
          </a:p>
        </p:txBody>
      </p:sp>
    </p:spTree>
    <p:extLst>
      <p:ext uri="{BB962C8B-B14F-4D97-AF65-F5344CB8AC3E}">
        <p14:creationId xmlns:p14="http://schemas.microsoft.com/office/powerpoint/2010/main" val="2355917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5D4F8A-B1E5-484D-A145-76D10B499022}" type="datetimeFigureOut">
              <a:rPr lang="ar-IQ" smtClean="0"/>
              <a:t>21/04/1442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9AFF519-F0D4-49A8-AAEF-4CAB82311A45}" type="slidenum">
              <a:rPr lang="ar-IQ" smtClean="0"/>
              <a:t>‹#›</a:t>
            </a:fld>
            <a:endParaRPr lang="ar-IQ"/>
          </a:p>
        </p:txBody>
      </p:sp>
    </p:spTree>
    <p:extLst>
      <p:ext uri="{BB962C8B-B14F-4D97-AF65-F5344CB8AC3E}">
        <p14:creationId xmlns:p14="http://schemas.microsoft.com/office/powerpoint/2010/main" val="1475800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5D4F8A-B1E5-484D-A145-76D10B499022}" type="datetimeFigureOut">
              <a:rPr lang="ar-IQ" smtClean="0"/>
              <a:t>21/04/1442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9AFF519-F0D4-49A8-AAEF-4CAB82311A45}" type="slidenum">
              <a:rPr lang="ar-IQ" smtClean="0"/>
              <a:t>‹#›</a:t>
            </a:fld>
            <a:endParaRPr lang="ar-IQ"/>
          </a:p>
        </p:txBody>
      </p:sp>
    </p:spTree>
    <p:extLst>
      <p:ext uri="{BB962C8B-B14F-4D97-AF65-F5344CB8AC3E}">
        <p14:creationId xmlns:p14="http://schemas.microsoft.com/office/powerpoint/2010/main" val="1534099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5D4F8A-B1E5-484D-A145-76D10B499022}" type="datetimeFigureOut">
              <a:rPr lang="ar-IQ" smtClean="0"/>
              <a:t>21/04/1442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9AFF519-F0D4-49A8-AAEF-4CAB82311A45}" type="slidenum">
              <a:rPr lang="ar-IQ" smtClean="0"/>
              <a:t>‹#›</a:t>
            </a:fld>
            <a:endParaRPr lang="ar-IQ"/>
          </a:p>
        </p:txBody>
      </p:sp>
    </p:spTree>
    <p:extLst>
      <p:ext uri="{BB962C8B-B14F-4D97-AF65-F5344CB8AC3E}">
        <p14:creationId xmlns:p14="http://schemas.microsoft.com/office/powerpoint/2010/main" val="258465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15D4F8A-B1E5-484D-A145-76D10B499022}" type="datetimeFigureOut">
              <a:rPr lang="ar-IQ" smtClean="0"/>
              <a:t>21/04/1442</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9AFF519-F0D4-49A8-AAEF-4CAB82311A45}" type="slidenum">
              <a:rPr lang="ar-IQ" smtClean="0"/>
              <a:t>‹#›</a:t>
            </a:fld>
            <a:endParaRPr lang="ar-IQ"/>
          </a:p>
        </p:txBody>
      </p:sp>
    </p:spTree>
    <p:extLst>
      <p:ext uri="{BB962C8B-B14F-4D97-AF65-F5344CB8AC3E}">
        <p14:creationId xmlns:p14="http://schemas.microsoft.com/office/powerpoint/2010/main" val="3411762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40280" y="532263"/>
            <a:ext cx="7520940" cy="2224585"/>
          </a:xfrm>
        </p:spPr>
        <p:txBody>
          <a:bodyPr>
            <a:normAutofit fontScale="90000"/>
          </a:bodyPr>
          <a:lstStyle/>
          <a:p>
            <a:pPr lvl="0">
              <a:lnSpc>
                <a:spcPct val="107000"/>
              </a:lnSpc>
              <a:spcBef>
                <a:spcPts val="0"/>
              </a:spcBef>
            </a:pPr>
            <a:r>
              <a:rPr lang="ar-IQ" altLang="en-US" sz="4000" b="1" dirty="0" smtClean="0">
                <a:solidFill>
                  <a:srgbClr val="C00000"/>
                </a:solidFill>
                <a:latin typeface="Times New Roman" pitchFamily="18" charset="0"/>
                <a:ea typeface="+mn-ea"/>
                <a:cs typeface="Arial" panose="020B0604020202020204" pitchFamily="34" charset="0"/>
              </a:rPr>
              <a:t>المحاضرة الاو</a:t>
            </a:r>
            <a:r>
              <a:rPr lang="ar-SA" altLang="en-US" sz="4000" b="1" dirty="0" smtClean="0">
                <a:solidFill>
                  <a:srgbClr val="C00000"/>
                </a:solidFill>
                <a:latin typeface="Times New Roman" pitchFamily="18" charset="0"/>
                <a:ea typeface="+mn-ea"/>
                <a:cs typeface="Arial" panose="020B0604020202020204" pitchFamily="34" charset="0"/>
              </a:rPr>
              <a:t>لى</a:t>
            </a:r>
            <a:br>
              <a:rPr lang="ar-SA" altLang="en-US" sz="4000" b="1" dirty="0" smtClean="0">
                <a:solidFill>
                  <a:srgbClr val="C00000"/>
                </a:solidFill>
                <a:latin typeface="Times New Roman" pitchFamily="18" charset="0"/>
                <a:ea typeface="+mn-ea"/>
                <a:cs typeface="Arial" panose="020B0604020202020204" pitchFamily="34" charset="0"/>
              </a:rPr>
            </a:br>
            <a:r>
              <a:rPr lang="ar-SA" altLang="en-US" sz="4000" b="1" dirty="0" smtClean="0">
                <a:solidFill>
                  <a:srgbClr val="C00000"/>
                </a:solidFill>
                <a:latin typeface="Times New Roman" pitchFamily="18" charset="0"/>
                <a:ea typeface="+mn-ea"/>
                <a:cs typeface="Arial" panose="020B0604020202020204" pitchFamily="34" charset="0"/>
              </a:rPr>
              <a:t>مفهوم القانون الدولي الانساني وتطوره التاريخي</a:t>
            </a:r>
            <a:r>
              <a:rPr lang="en-US" sz="3600" dirty="0">
                <a:solidFill>
                  <a:prstClr val="black"/>
                </a:solidFill>
                <a:latin typeface="Calibri" panose="020F0502020204030204" pitchFamily="34" charset="0"/>
                <a:ea typeface="Calibri" panose="020F0502020204030204" pitchFamily="34" charset="0"/>
                <a:cs typeface="Arial" panose="020B0604020202020204" pitchFamily="34" charset="0"/>
              </a:rPr>
              <a:t/>
            </a:r>
            <a:br>
              <a:rPr lang="en-US" sz="36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ar-IQ" dirty="0"/>
          </a:p>
        </p:txBody>
      </p:sp>
      <p:sp>
        <p:nvSpPr>
          <p:cNvPr id="3" name="Subtitle 2"/>
          <p:cNvSpPr>
            <a:spLocks noGrp="1"/>
          </p:cNvSpPr>
          <p:nvPr>
            <p:ph type="subTitle" idx="1"/>
          </p:nvPr>
        </p:nvSpPr>
        <p:spPr>
          <a:xfrm>
            <a:off x="457200" y="2217420"/>
            <a:ext cx="11269980" cy="4411980"/>
          </a:xfrm>
        </p:spPr>
        <p:txBody>
          <a:bodyPr/>
          <a:lstStyle/>
          <a:p>
            <a:pPr lvl="0">
              <a:lnSpc>
                <a:spcPct val="107000"/>
              </a:lnSpc>
              <a:spcBef>
                <a:spcPts val="0"/>
              </a:spcBef>
            </a:pPr>
            <a:endParaRPr lang="en-US" sz="3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217420"/>
            <a:ext cx="11269980" cy="4411979"/>
          </a:xfrm>
          <a:prstGeom prst="rect">
            <a:avLst/>
          </a:prstGeom>
        </p:spPr>
      </p:pic>
    </p:spTree>
    <p:extLst>
      <p:ext uri="{BB962C8B-B14F-4D97-AF65-F5344CB8AC3E}">
        <p14:creationId xmlns:p14="http://schemas.microsoft.com/office/powerpoint/2010/main" val="1451316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2262" y="1"/>
            <a:ext cx="11423517" cy="6660106"/>
          </a:xfrm>
        </p:spPr>
        <p:txBody>
          <a:bodyPr>
            <a:noAutofit/>
          </a:bodyPr>
          <a:lstStyle/>
          <a:p>
            <a:pPr marL="245110" lvl="0" indent="114300" algn="ctr">
              <a:lnSpc>
                <a:spcPct val="150000"/>
              </a:lnSpc>
              <a:spcBef>
                <a:spcPts val="0"/>
              </a:spcBef>
              <a:spcAft>
                <a:spcPts val="800"/>
              </a:spcAft>
              <a:buNone/>
            </a:pPr>
            <a:r>
              <a:rPr lang="ar-IQ" sz="3200" b="1" dirty="0" smtClean="0"/>
              <a:t>مقدمة</a:t>
            </a:r>
          </a:p>
          <a:p>
            <a:pPr marL="245110" lvl="0" indent="114300" algn="just">
              <a:lnSpc>
                <a:spcPct val="150000"/>
              </a:lnSpc>
              <a:spcBef>
                <a:spcPts val="0"/>
              </a:spcBef>
              <a:spcAft>
                <a:spcPts val="800"/>
              </a:spcAft>
              <a:buNone/>
            </a:pPr>
            <a:r>
              <a:rPr lang="ar-IQ" sz="3200" dirty="0"/>
              <a:t>يؤكد الواقع أن النزاعات المسلحة الدولية أو غير الدولية تعتبر ظاهرة ملموسة ومن إحدى الحقائق الثابتة في الواقع الإنساني، وغالباً ما تتسم هذه النزاعات المسلحة بالوحشية والمغالاة في سفك الدماء ما ينجم عنها كوارث إنسانية مروعة وخسائر جسيمة في الأرواح </a:t>
            </a:r>
            <a:r>
              <a:rPr lang="ar-IQ" sz="3200" dirty="0" smtClean="0"/>
              <a:t>والأموال، لذا كان </a:t>
            </a:r>
            <a:r>
              <a:rPr lang="ar-IQ" sz="3200" dirty="0"/>
              <a:t>من الضروري إيجاد قواعد قانونية "ملزمة" تراعي الاعتبارات الإنسانية ويلزم تطبيقها واحترامها ومعاقبة منتهكها لأجل التخفيف من ويلات تلك النزاعات المسلحة </a:t>
            </a:r>
            <a:r>
              <a:rPr lang="ar-IQ" sz="3200" dirty="0" smtClean="0"/>
              <a:t>وشرورها، </a:t>
            </a:r>
            <a:r>
              <a:rPr lang="ar-IQ" sz="3200" dirty="0"/>
              <a:t>وبالفعل، وبفضل جهود المجتمع الدولي واللجنة الدولية للصليب الأحمر تكونت تلك القواعد القانونية وتبلورت في فرع من فروع القانون الدولي العام، يطلق عليه في الوقت المعاصر "القانون الدولي الإنساني". </a:t>
            </a:r>
            <a:endParaRPr lang="ar-IQ" sz="3200" dirty="0"/>
          </a:p>
        </p:txBody>
      </p:sp>
    </p:spTree>
    <p:extLst>
      <p:ext uri="{BB962C8B-B14F-4D97-AF65-F5344CB8AC3E}">
        <p14:creationId xmlns:p14="http://schemas.microsoft.com/office/powerpoint/2010/main" val="455817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023" y="136479"/>
            <a:ext cx="11600598" cy="6509982"/>
          </a:xfrm>
        </p:spPr>
        <p:txBody>
          <a:bodyPr>
            <a:normAutofit/>
          </a:bodyPr>
          <a:lstStyle/>
          <a:p>
            <a:pPr marL="245110" lvl="0" indent="114300" algn="just">
              <a:lnSpc>
                <a:spcPct val="150000"/>
              </a:lnSpc>
              <a:spcBef>
                <a:spcPts val="0"/>
              </a:spcBef>
              <a:spcAft>
                <a:spcPts val="800"/>
              </a:spcAft>
              <a:buNone/>
            </a:pPr>
            <a:r>
              <a:rPr lang="ar-SA" sz="3200" b="1" dirty="0">
                <a:solidFill>
                  <a:prstClr val="black"/>
                </a:solidFill>
                <a:ea typeface="Times New Roman" panose="02020603050405020304" pitchFamily="18" charset="0"/>
                <a:cs typeface="Times New Roman" panose="02020603050405020304" pitchFamily="18" charset="0"/>
              </a:rPr>
              <a:t>يعرف القانون الدولي الإنساني بأنه: </a:t>
            </a:r>
            <a:r>
              <a:rPr lang="ar-SA" sz="3200" dirty="0">
                <a:solidFill>
                  <a:prstClr val="black"/>
                </a:solidFill>
                <a:ea typeface="Times New Roman" panose="02020603050405020304" pitchFamily="18" charset="0"/>
                <a:cs typeface="Times New Roman" panose="02020603050405020304" pitchFamily="18" charset="0"/>
              </a:rPr>
              <a:t>فرع من فروع القانون الدولي العام تهدف قواعده المكتوبة والعرفية الى حماية الاشخاص المتضررين في حالة النزاع المسلح </a:t>
            </a:r>
            <a:r>
              <a:rPr lang="ar-SA" sz="3200" dirty="0">
                <a:solidFill>
                  <a:prstClr val="black"/>
                </a:solidFill>
                <a:latin typeface="Times New Roman" panose="02020603050405020304" pitchFamily="18" charset="0"/>
                <a:ea typeface="Times New Roman" panose="02020603050405020304" pitchFamily="18" charset="0"/>
              </a:rPr>
              <a:t>مما ينجم عن ذلك النزاع من آلام وأضرار، كما يهدف لحماية اموال واعيان التي ليس لها علاقة مباشرة بالعمليات العسكرية</a:t>
            </a:r>
            <a:r>
              <a:rPr lang="ar-SA" sz="3200" dirty="0" smtClean="0">
                <a:solidFill>
                  <a:prstClr val="black"/>
                </a:solidFill>
                <a:latin typeface="Times New Roman" panose="02020603050405020304" pitchFamily="18" charset="0"/>
                <a:ea typeface="Times New Roman" panose="02020603050405020304" pitchFamily="18" charset="0"/>
              </a:rPr>
              <a:t>.</a:t>
            </a:r>
          </a:p>
          <a:p>
            <a:pPr marL="245110" lvl="0" indent="114300" algn="just">
              <a:lnSpc>
                <a:spcPct val="150000"/>
              </a:lnSpc>
              <a:spcBef>
                <a:spcPts val="0"/>
              </a:spcBef>
              <a:spcAft>
                <a:spcPts val="800"/>
              </a:spcAft>
              <a:buNone/>
            </a:pPr>
            <a:r>
              <a:rPr lang="ar-SA" sz="3200" dirty="0" smtClean="0">
                <a:solidFill>
                  <a:prstClr val="black"/>
                </a:solidFill>
                <a:latin typeface="Times New Roman" panose="02020603050405020304" pitchFamily="18" charset="0"/>
              </a:rPr>
              <a:t>اذا </a:t>
            </a:r>
            <a:r>
              <a:rPr lang="ar-SA" sz="3200" dirty="0">
                <a:solidFill>
                  <a:prstClr val="black"/>
                </a:solidFill>
                <a:latin typeface="Times New Roman" panose="02020603050405020304" pitchFamily="18" charset="0"/>
              </a:rPr>
              <a:t>من خلال هذا التعريف، ان علاقة القانون الدولي الانساني بالقانون الدولي العام، علاقة الفرع بالاصل، وبالتالي سيكون التأثير </a:t>
            </a:r>
            <a:r>
              <a:rPr lang="ar-SA" sz="3200" dirty="0" smtClean="0">
                <a:solidFill>
                  <a:prstClr val="black"/>
                </a:solidFill>
                <a:latin typeface="Times New Roman" panose="02020603050405020304" pitchFamily="18" charset="0"/>
              </a:rPr>
              <a:t>بينهما من حيث: </a:t>
            </a:r>
          </a:p>
          <a:p>
            <a:pPr marL="245110" lvl="0" indent="0" algn="just">
              <a:lnSpc>
                <a:spcPct val="150000"/>
              </a:lnSpc>
              <a:spcBef>
                <a:spcPts val="0"/>
              </a:spcBef>
              <a:spcAft>
                <a:spcPts val="800"/>
              </a:spcAft>
              <a:buNone/>
            </a:pPr>
            <a:r>
              <a:rPr lang="ar-SA" sz="3200" dirty="0" smtClean="0">
                <a:solidFill>
                  <a:prstClr val="black"/>
                </a:solidFill>
                <a:latin typeface="Times New Roman" panose="02020603050405020304" pitchFamily="18" charset="0"/>
              </a:rPr>
              <a:t>-  الشكل</a:t>
            </a:r>
          </a:p>
          <a:p>
            <a:pPr marL="245110" lvl="0" indent="0" algn="just">
              <a:lnSpc>
                <a:spcPct val="150000"/>
              </a:lnSpc>
              <a:spcBef>
                <a:spcPts val="0"/>
              </a:spcBef>
              <a:spcAft>
                <a:spcPts val="800"/>
              </a:spcAft>
              <a:buNone/>
            </a:pPr>
            <a:r>
              <a:rPr lang="ar-SA" sz="3200" dirty="0" smtClean="0">
                <a:solidFill>
                  <a:prstClr val="black"/>
                </a:solidFill>
                <a:latin typeface="Times New Roman" panose="02020603050405020304" pitchFamily="18" charset="0"/>
              </a:rPr>
              <a:t>-  المضمون</a:t>
            </a:r>
            <a:endParaRPr lang="ar-IQ" sz="3200" dirty="0">
              <a:solidFill>
                <a:prstClr val="black"/>
              </a:solidFill>
            </a:endParaRPr>
          </a:p>
          <a:p>
            <a:endParaRPr lang="ar-IQ"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024" y="4640239"/>
            <a:ext cx="5222436" cy="2033516"/>
          </a:xfrm>
          <a:prstGeom prst="rect">
            <a:avLst/>
          </a:prstGeom>
        </p:spPr>
      </p:pic>
    </p:spTree>
    <p:extLst>
      <p:ext uri="{BB962C8B-B14F-4D97-AF65-F5344CB8AC3E}">
        <p14:creationId xmlns:p14="http://schemas.microsoft.com/office/powerpoint/2010/main" val="2996093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194" y="136478"/>
            <a:ext cx="11586949" cy="6563428"/>
          </a:xfrm>
        </p:spPr>
        <p:txBody>
          <a:bodyPr>
            <a:normAutofit/>
          </a:bodyPr>
          <a:lstStyle/>
          <a:p>
            <a:pPr marL="0" lvl="0" indent="0" algn="just">
              <a:lnSpc>
                <a:spcPct val="150000"/>
              </a:lnSpc>
              <a:buNone/>
            </a:pPr>
            <a:r>
              <a:rPr lang="ar-IQ" b="1" dirty="0" smtClean="0">
                <a:solidFill>
                  <a:prstClr val="black"/>
                </a:solidFill>
                <a:latin typeface="Calibri" panose="020F0502020204030204" pitchFamily="34" charset="0"/>
                <a:cs typeface="Times New Roman" panose="02020603050405020304" pitchFamily="18" charset="0"/>
              </a:rPr>
              <a:t>هدف القانون كما اسلفنا هو حماية الاشخاص المتضررين من العمليات المسلحة، وهو ما يعرف بنطاق تطبيق القانون الدولي الانساني، ونطاق تطبيق القانون احدهما زمني والاخر شخصي.</a:t>
            </a:r>
          </a:p>
          <a:p>
            <a:pPr lvl="0" algn="just">
              <a:lnSpc>
                <a:spcPct val="150000"/>
              </a:lnSpc>
              <a:buFontTx/>
              <a:buChar char="-"/>
            </a:pPr>
            <a:r>
              <a:rPr lang="ar-IQ" dirty="0" smtClean="0">
                <a:solidFill>
                  <a:prstClr val="black"/>
                </a:solidFill>
                <a:latin typeface="Calibri" panose="020F0502020204030204" pitchFamily="34" charset="0"/>
                <a:cs typeface="Times New Roman" panose="02020603050405020304" pitchFamily="18" charset="0"/>
              </a:rPr>
              <a:t>من اجل تطبيق النطاق الزمني ، نحتاج للأجابة على السؤال التالي:</a:t>
            </a:r>
          </a:p>
          <a:p>
            <a:pPr marL="0" lvl="0" indent="0" algn="just">
              <a:lnSpc>
                <a:spcPct val="150000"/>
              </a:lnSpc>
              <a:buNone/>
            </a:pPr>
            <a:r>
              <a:rPr lang="ar-IQ" dirty="0" smtClean="0">
                <a:solidFill>
                  <a:prstClr val="black"/>
                </a:solidFill>
                <a:latin typeface="Calibri" panose="020F0502020204030204" pitchFamily="34" charset="0"/>
                <a:cs typeface="Times New Roman" panose="02020603050405020304" pitchFamily="18" charset="0"/>
              </a:rPr>
              <a:t> س/ متى يسري تطبيق القانون؟</a:t>
            </a:r>
          </a:p>
          <a:p>
            <a:pPr marL="0" lvl="0" indent="0" algn="just">
              <a:lnSpc>
                <a:spcPct val="150000"/>
              </a:lnSpc>
              <a:buNone/>
            </a:pPr>
            <a:r>
              <a:rPr lang="ar-IQ" dirty="0" smtClean="0">
                <a:solidFill>
                  <a:prstClr val="black"/>
                </a:solidFill>
                <a:latin typeface="Calibri" panose="020F0502020204030204" pitchFamily="34" charset="0"/>
                <a:cs typeface="Times New Roman" panose="02020603050405020304" pitchFamily="18" charset="0"/>
              </a:rPr>
              <a:t> ج/ في وقت النزاعات المسلحة الدولية والنزاعات الملسحة غير الدولية.</a:t>
            </a:r>
          </a:p>
          <a:p>
            <a:pPr lvl="0" algn="just">
              <a:lnSpc>
                <a:spcPct val="150000"/>
              </a:lnSpc>
              <a:buFontTx/>
              <a:buChar char="-"/>
            </a:pPr>
            <a:r>
              <a:rPr lang="ar-IQ" dirty="0" smtClean="0">
                <a:solidFill>
                  <a:prstClr val="black"/>
                </a:solidFill>
                <a:latin typeface="Calibri" panose="020F0502020204030204" pitchFamily="34" charset="0"/>
                <a:cs typeface="Times New Roman" panose="02020603050405020304" pitchFamily="18" charset="0"/>
              </a:rPr>
              <a:t>من اجل تطبيق النطاق الشخصي، نحتاج للاجابة على السؤال التالي:</a:t>
            </a:r>
          </a:p>
          <a:p>
            <a:pPr marL="0" lvl="0" indent="0" algn="just">
              <a:lnSpc>
                <a:spcPct val="150000"/>
              </a:lnSpc>
              <a:buNone/>
            </a:pPr>
            <a:r>
              <a:rPr lang="ar-IQ" dirty="0" smtClean="0">
                <a:solidFill>
                  <a:prstClr val="black"/>
                </a:solidFill>
                <a:latin typeface="Calibri" panose="020F0502020204030204" pitchFamily="34" charset="0"/>
                <a:cs typeface="Times New Roman" panose="02020603050405020304" pitchFamily="18" charset="0"/>
              </a:rPr>
              <a:t>س/ من هم الاشخاص الذين يحميهم القانون الدولي الانساني؟</a:t>
            </a:r>
          </a:p>
          <a:p>
            <a:pPr marL="0" lvl="0" indent="0" algn="just">
              <a:lnSpc>
                <a:spcPct val="150000"/>
              </a:lnSpc>
              <a:buNone/>
            </a:pPr>
            <a:r>
              <a:rPr lang="ar-IQ" dirty="0" smtClean="0">
                <a:solidFill>
                  <a:prstClr val="black"/>
                </a:solidFill>
                <a:latin typeface="Calibri" panose="020F0502020204030204" pitchFamily="34" charset="0"/>
                <a:cs typeface="Times New Roman" panose="02020603050405020304" pitchFamily="18" charset="0"/>
              </a:rPr>
              <a:t>ج/ المدنيين / العسكريين/ الاموال والاعيان</a:t>
            </a:r>
          </a:p>
          <a:p>
            <a:pPr marL="0" lvl="0" indent="0" algn="just">
              <a:lnSpc>
                <a:spcPct val="150000"/>
              </a:lnSpc>
              <a:buNone/>
            </a:pPr>
            <a:endParaRPr lang="ar-IQ" sz="2400" b="1" dirty="0">
              <a:solidFill>
                <a:prstClr val="black"/>
              </a:solidFill>
              <a:latin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194" y="4572000"/>
            <a:ext cx="4299045" cy="2031241"/>
          </a:xfrm>
          <a:prstGeom prst="rect">
            <a:avLst/>
          </a:prstGeom>
        </p:spPr>
      </p:pic>
    </p:spTree>
    <p:extLst>
      <p:ext uri="{BB962C8B-B14F-4D97-AF65-F5344CB8AC3E}">
        <p14:creationId xmlns:p14="http://schemas.microsoft.com/office/powerpoint/2010/main" val="400926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 y="182880"/>
            <a:ext cx="11818620" cy="6377940"/>
          </a:xfrm>
        </p:spPr>
        <p:txBody>
          <a:bodyPr>
            <a:normAutofit/>
          </a:bodyPr>
          <a:lstStyle/>
          <a:p>
            <a:pPr marL="0" lvl="0" indent="0" algn="just">
              <a:lnSpc>
                <a:spcPct val="150000"/>
              </a:lnSpc>
              <a:buNone/>
            </a:pPr>
            <a:r>
              <a:rPr lang="ar-IQ" b="1" dirty="0">
                <a:solidFill>
                  <a:prstClr val="black"/>
                </a:solidFill>
                <a:latin typeface="Calibri" panose="020F0502020204030204" pitchFamily="34" charset="0"/>
                <a:cs typeface="Times New Roman" panose="02020603050405020304" pitchFamily="18" charset="0"/>
              </a:rPr>
              <a:t>ا</a:t>
            </a:r>
            <a:r>
              <a:rPr lang="ar-IQ" b="1" dirty="0" smtClean="0">
                <a:solidFill>
                  <a:prstClr val="black"/>
                </a:solidFill>
                <a:latin typeface="Calibri" panose="020F0502020204030204" pitchFamily="34" charset="0"/>
                <a:cs typeface="Times New Roman" panose="02020603050405020304" pitchFamily="18" charset="0"/>
              </a:rPr>
              <a:t>لتطور التاريخي لقواعد القانون الدولي الانساني</a:t>
            </a:r>
          </a:p>
          <a:p>
            <a:pPr marL="0" lvl="0" indent="0" algn="just">
              <a:lnSpc>
                <a:spcPct val="150000"/>
              </a:lnSpc>
              <a:buNone/>
            </a:pPr>
            <a:r>
              <a:rPr lang="ar-IQ" b="1" dirty="0" smtClean="0">
                <a:solidFill>
                  <a:prstClr val="black"/>
                </a:solidFill>
                <a:latin typeface="Calibri" panose="020F0502020204030204" pitchFamily="34" charset="0"/>
                <a:cs typeface="Times New Roman" panose="02020603050405020304" pitchFamily="18" charset="0"/>
              </a:rPr>
              <a:t>اولاً/ في فترة الحضارات والديانات القديمة:</a:t>
            </a:r>
            <a:endParaRPr lang="ar-IQ" b="1" dirty="0" smtClean="0">
              <a:solidFill>
                <a:prstClr val="black"/>
              </a:solidFill>
              <a:latin typeface="Calibri" panose="020F0502020204030204" pitchFamily="34" charset="0"/>
              <a:cs typeface="Times New Roman" panose="02020603050405020304" pitchFamily="18" charset="0"/>
            </a:endParaRPr>
          </a:p>
          <a:p>
            <a:pPr marL="0" lvl="0" indent="0" algn="just">
              <a:lnSpc>
                <a:spcPct val="150000"/>
              </a:lnSpc>
              <a:buNone/>
            </a:pPr>
            <a:r>
              <a:rPr lang="ar-IQ" b="1" dirty="0" smtClean="0">
                <a:solidFill>
                  <a:prstClr val="black"/>
                </a:solidFill>
                <a:latin typeface="Calibri" panose="020F0502020204030204" pitchFamily="34" charset="0"/>
                <a:cs typeface="Times New Roman" panose="02020603050405020304" pitchFamily="18" charset="0"/>
              </a:rPr>
              <a:t>- </a:t>
            </a:r>
            <a:r>
              <a:rPr lang="ar-IQ" sz="2200" b="1" dirty="0" smtClean="0">
                <a:solidFill>
                  <a:prstClr val="black"/>
                </a:solidFill>
                <a:latin typeface="Calibri" panose="020F0502020204030204" pitchFamily="34" charset="0"/>
                <a:cs typeface="Times New Roman" panose="02020603050405020304" pitchFamily="18" charset="0"/>
              </a:rPr>
              <a:t>في ظل الحضارة الصينية</a:t>
            </a:r>
          </a:p>
          <a:p>
            <a:pPr lvl="0" algn="just">
              <a:lnSpc>
                <a:spcPct val="150000"/>
              </a:lnSpc>
              <a:buFontTx/>
              <a:buChar char="-"/>
            </a:pPr>
            <a:r>
              <a:rPr lang="ar-IQ" sz="2200" b="1" dirty="0" smtClean="0">
                <a:solidFill>
                  <a:prstClr val="black"/>
                </a:solidFill>
                <a:latin typeface="Calibri" panose="020F0502020204030204" pitchFamily="34" charset="0"/>
                <a:cs typeface="Times New Roman" panose="02020603050405020304" pitchFamily="18" charset="0"/>
              </a:rPr>
              <a:t>في ظل الحضارة الهندية</a:t>
            </a:r>
          </a:p>
          <a:p>
            <a:pPr lvl="0" algn="just">
              <a:lnSpc>
                <a:spcPct val="150000"/>
              </a:lnSpc>
              <a:buFontTx/>
              <a:buChar char="-"/>
            </a:pPr>
            <a:r>
              <a:rPr lang="ar-IQ" sz="2200" b="1" dirty="0" smtClean="0">
                <a:solidFill>
                  <a:prstClr val="black"/>
                </a:solidFill>
                <a:latin typeface="Calibri" panose="020F0502020204030204" pitchFamily="34" charset="0"/>
                <a:cs typeface="Times New Roman" panose="02020603050405020304" pitchFamily="18" charset="0"/>
              </a:rPr>
              <a:t>في ظل الحضارة المصرية</a:t>
            </a:r>
          </a:p>
          <a:p>
            <a:pPr lvl="0" algn="just">
              <a:lnSpc>
                <a:spcPct val="150000"/>
              </a:lnSpc>
              <a:buFontTx/>
              <a:buChar char="-"/>
            </a:pPr>
            <a:r>
              <a:rPr lang="ar-IQ" sz="2200" b="1" dirty="0" smtClean="0">
                <a:solidFill>
                  <a:prstClr val="black"/>
                </a:solidFill>
                <a:latin typeface="Calibri" panose="020F0502020204030204" pitchFamily="34" charset="0"/>
                <a:cs typeface="Times New Roman" panose="02020603050405020304" pitchFamily="18" charset="0"/>
              </a:rPr>
              <a:t>في ظل الحضارة الاغريقية - اليونانية والرومانية</a:t>
            </a:r>
          </a:p>
          <a:p>
            <a:pPr lvl="0" algn="just">
              <a:lnSpc>
                <a:spcPct val="150000"/>
              </a:lnSpc>
              <a:buFontTx/>
              <a:buChar char="-"/>
            </a:pPr>
            <a:r>
              <a:rPr lang="ar-IQ" sz="2200" b="1" dirty="0" smtClean="0">
                <a:solidFill>
                  <a:prstClr val="black"/>
                </a:solidFill>
                <a:latin typeface="Calibri" panose="020F0502020204030204" pitchFamily="34" charset="0"/>
                <a:cs typeface="Times New Roman" panose="02020603050405020304" pitchFamily="18" charset="0"/>
              </a:rPr>
              <a:t>في ظل حضارة وادي وادي الرافدين</a:t>
            </a:r>
          </a:p>
          <a:p>
            <a:pPr lvl="0" algn="just">
              <a:lnSpc>
                <a:spcPct val="150000"/>
              </a:lnSpc>
              <a:buFontTx/>
              <a:buChar char="-"/>
            </a:pPr>
            <a:r>
              <a:rPr lang="ar-IQ" sz="2200" b="1" dirty="0" smtClean="0">
                <a:solidFill>
                  <a:prstClr val="black"/>
                </a:solidFill>
                <a:latin typeface="Calibri" panose="020F0502020204030204" pitchFamily="34" charset="0"/>
                <a:cs typeface="Times New Roman" panose="02020603050405020304" pitchFamily="18" charset="0"/>
              </a:rPr>
              <a:t>في ظل الديانات ومنها الديانة المسيحية والديانة الاسلامية </a:t>
            </a:r>
          </a:p>
          <a:p>
            <a:pPr marL="0" lvl="0" indent="0" algn="just">
              <a:lnSpc>
                <a:spcPct val="150000"/>
              </a:lnSpc>
              <a:buNone/>
            </a:pPr>
            <a:r>
              <a:rPr lang="ar-IQ" b="1" dirty="0">
                <a:solidFill>
                  <a:prstClr val="black"/>
                </a:solidFill>
                <a:latin typeface="Calibri" panose="020F0502020204030204" pitchFamily="34" charset="0"/>
                <a:cs typeface="Times New Roman" panose="02020603050405020304" pitchFamily="18" charset="0"/>
              </a:rPr>
              <a:t>ثانياً/ في فترة العصر الحديث من القرن 15 الى القرن 20:</a:t>
            </a:r>
          </a:p>
          <a:p>
            <a:pPr lvl="0" algn="just">
              <a:lnSpc>
                <a:spcPct val="150000"/>
              </a:lnSpc>
              <a:buFontTx/>
              <a:buChar char="-"/>
            </a:pPr>
            <a:endParaRPr lang="en-US" b="1" dirty="0">
              <a:solidFill>
                <a:prstClr val="black"/>
              </a:solidFill>
              <a:latin typeface="Calibri" panose="020F0502020204030204" pitchFamily="34" charset="0"/>
              <a:cs typeface="Arial" panose="020B0604020202020204" pitchFamily="34" charset="0"/>
            </a:endParaRPr>
          </a:p>
          <a:p>
            <a:pPr lvl="0" algn="l" rtl="0"/>
            <a:endParaRPr lang="ar-IQ" sz="1800" b="1" dirty="0">
              <a:solidFill>
                <a:srgbClr val="002F6C"/>
              </a:solidFill>
              <a:latin typeface="Gill Sans MT" panose="020B0502020104020203" pitchFamily="34" charset="0"/>
            </a:endParaRPr>
          </a:p>
          <a:p>
            <a:endParaRPr lang="ar-IQ" dirty="0"/>
          </a:p>
        </p:txBody>
      </p:sp>
    </p:spTree>
    <p:extLst>
      <p:ext uri="{BB962C8B-B14F-4D97-AF65-F5344CB8AC3E}">
        <p14:creationId xmlns:p14="http://schemas.microsoft.com/office/powerpoint/2010/main" val="2615736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898" y="182880"/>
            <a:ext cx="11641541" cy="6377940"/>
          </a:xfrm>
        </p:spPr>
        <p:txBody>
          <a:bodyPr>
            <a:normAutofit lnSpcReduction="10000"/>
          </a:bodyPr>
          <a:lstStyle/>
          <a:p>
            <a:pPr marL="0" lvl="0" indent="0" algn="just">
              <a:lnSpc>
                <a:spcPct val="150000"/>
              </a:lnSpc>
              <a:buNone/>
            </a:pPr>
            <a:r>
              <a:rPr lang="ar-IQ" sz="3200" b="1" dirty="0" smtClean="0">
                <a:solidFill>
                  <a:prstClr val="black"/>
                </a:solidFill>
                <a:latin typeface="Calibri" panose="020F0502020204030204" pitchFamily="34" charset="0"/>
                <a:cs typeface="Times New Roman" panose="02020603050405020304" pitchFamily="18" charset="0"/>
              </a:rPr>
              <a:t>تدوين</a:t>
            </a:r>
            <a:r>
              <a:rPr lang="ar-IQ" sz="3200" b="1" dirty="0" smtClean="0">
                <a:solidFill>
                  <a:prstClr val="black"/>
                </a:solidFill>
                <a:latin typeface="Calibri" panose="020F0502020204030204" pitchFamily="34" charset="0"/>
                <a:cs typeface="Times New Roman" panose="02020603050405020304" pitchFamily="18" charset="0"/>
              </a:rPr>
              <a:t> القانون الدولي الانساني</a:t>
            </a:r>
          </a:p>
          <a:p>
            <a:pPr marL="0" lvl="0" indent="0" algn="just">
              <a:lnSpc>
                <a:spcPct val="150000"/>
              </a:lnSpc>
              <a:buNone/>
            </a:pPr>
            <a:r>
              <a:rPr lang="ar-IQ" dirty="0" smtClean="0">
                <a:solidFill>
                  <a:prstClr val="black"/>
                </a:solidFill>
                <a:latin typeface="Calibri" panose="020F0502020204030204" pitchFamily="34" charset="0"/>
                <a:cs typeface="Times New Roman" panose="02020603050405020304" pitchFamily="18" charset="0"/>
              </a:rPr>
              <a:t>- أولاً/ اتفاقية جنيف لعام 1864</a:t>
            </a:r>
          </a:p>
          <a:p>
            <a:pPr lvl="0" algn="just">
              <a:lnSpc>
                <a:spcPct val="150000"/>
              </a:lnSpc>
              <a:buFontTx/>
              <a:buChar char="-"/>
            </a:pPr>
            <a:r>
              <a:rPr lang="ar-IQ" dirty="0" smtClean="0">
                <a:solidFill>
                  <a:prstClr val="black"/>
                </a:solidFill>
                <a:latin typeface="Calibri" panose="020F0502020204030204" pitchFamily="34" charset="0"/>
                <a:cs typeface="Times New Roman" panose="02020603050405020304" pitchFamily="18" charset="0"/>
              </a:rPr>
              <a:t>ثانياً/ أعلان سان بطرسبورغ لعام 1868</a:t>
            </a:r>
          </a:p>
          <a:p>
            <a:pPr lvl="0" algn="just">
              <a:lnSpc>
                <a:spcPct val="150000"/>
              </a:lnSpc>
              <a:buFontTx/>
              <a:buChar char="-"/>
            </a:pPr>
            <a:r>
              <a:rPr lang="ar-IQ" dirty="0" smtClean="0">
                <a:solidFill>
                  <a:prstClr val="black"/>
                </a:solidFill>
                <a:latin typeface="Calibri" panose="020F0502020204030204" pitchFamily="34" charset="0"/>
                <a:cs typeface="Times New Roman" panose="02020603050405020304" pitchFamily="18" charset="0"/>
              </a:rPr>
              <a:t>ثالثاً/ اتفاقيات لاهاي، الاولى لعام 1899، والثانية </a:t>
            </a:r>
            <a:r>
              <a:rPr lang="ar-IQ" dirty="0">
                <a:solidFill>
                  <a:prstClr val="black"/>
                </a:solidFill>
                <a:latin typeface="Calibri" panose="020F0502020204030204" pitchFamily="34" charset="0"/>
                <a:cs typeface="Times New Roman" panose="02020603050405020304" pitchFamily="18" charset="0"/>
              </a:rPr>
              <a:t>لعام 1907، والتي يطلق </a:t>
            </a:r>
            <a:r>
              <a:rPr lang="ar-IQ" dirty="0" smtClean="0">
                <a:solidFill>
                  <a:prstClr val="black"/>
                </a:solidFill>
                <a:latin typeface="Calibri" panose="020F0502020204030204" pitchFamily="34" charset="0"/>
                <a:cs typeface="Times New Roman" panose="02020603050405020304" pitchFamily="18" charset="0"/>
              </a:rPr>
              <a:t>على مجملها بقانون لاهاي.</a:t>
            </a:r>
            <a:endParaRPr lang="ar-IQ" dirty="0" smtClean="0">
              <a:solidFill>
                <a:prstClr val="black"/>
              </a:solidFill>
              <a:latin typeface="Calibri" panose="020F0502020204030204" pitchFamily="34" charset="0"/>
              <a:cs typeface="Times New Roman" panose="02020603050405020304" pitchFamily="18" charset="0"/>
            </a:endParaRPr>
          </a:p>
          <a:p>
            <a:pPr lvl="0" algn="just">
              <a:lnSpc>
                <a:spcPct val="150000"/>
              </a:lnSpc>
              <a:buFontTx/>
              <a:buChar char="-"/>
            </a:pPr>
            <a:r>
              <a:rPr lang="ar-IQ" dirty="0" smtClean="0">
                <a:solidFill>
                  <a:prstClr val="black"/>
                </a:solidFill>
                <a:latin typeface="Calibri" panose="020F0502020204030204" pitchFamily="34" charset="0"/>
                <a:cs typeface="Times New Roman" panose="02020603050405020304" pitchFamily="18" charset="0"/>
              </a:rPr>
              <a:t>رابعاً/ أتفاقيات جنيف والتي يطلق عليها قانون جنيف والتي تتكون من اتفاقية عام 1906 التي تتكون من 33 مادة تعالج المستشفيات والافراد،وغيرها ومن ثم اتفاقية جنيف بشأن معاملة الجرحى والمرضى في الحرب البرية لعام 1929، ثم بعد حرب الثلاثينات ومن بعدها الحربين العالميتين ظهرت الحاجة الى اصدار </a:t>
            </a:r>
            <a:r>
              <a:rPr lang="ar-IQ" dirty="0">
                <a:solidFill>
                  <a:prstClr val="black"/>
                </a:solidFill>
                <a:latin typeface="Calibri" panose="020F0502020204030204" pitchFamily="34" charset="0"/>
                <a:cs typeface="Times New Roman" panose="02020603050405020304" pitchFamily="18" charset="0"/>
              </a:rPr>
              <a:t>اتفاقيات جنيف الاربع لعام 1949 وبروتوكوليها الاضافيين لعام </a:t>
            </a:r>
            <a:r>
              <a:rPr lang="ar-IQ" dirty="0" smtClean="0">
                <a:solidFill>
                  <a:prstClr val="black"/>
                </a:solidFill>
                <a:latin typeface="Calibri" panose="020F0502020204030204" pitchFamily="34" charset="0"/>
                <a:cs typeface="Times New Roman" panose="02020603050405020304" pitchFamily="18" charset="0"/>
              </a:rPr>
              <a:t>1977. </a:t>
            </a:r>
          </a:p>
          <a:p>
            <a:pPr lvl="0" algn="l" rtl="0"/>
            <a:endParaRPr lang="ar-IQ" sz="1800" b="1" dirty="0">
              <a:solidFill>
                <a:srgbClr val="002F6C"/>
              </a:solidFill>
              <a:latin typeface="Gill Sans MT" panose="020B0502020104020203" pitchFamily="34" charset="0"/>
            </a:endParaRPr>
          </a:p>
          <a:p>
            <a:endParaRPr lang="ar-IQ" dirty="0"/>
          </a:p>
        </p:txBody>
      </p:sp>
    </p:spTree>
    <p:extLst>
      <p:ext uri="{BB962C8B-B14F-4D97-AF65-F5344CB8AC3E}">
        <p14:creationId xmlns:p14="http://schemas.microsoft.com/office/powerpoint/2010/main" val="1995931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898" y="182880"/>
            <a:ext cx="11641541" cy="6377940"/>
          </a:xfrm>
        </p:spPr>
        <p:txBody>
          <a:bodyPr>
            <a:normAutofit fontScale="85000" lnSpcReduction="20000"/>
          </a:bodyPr>
          <a:lstStyle/>
          <a:p>
            <a:pPr marL="0" lvl="0" indent="0" algn="just">
              <a:lnSpc>
                <a:spcPct val="150000"/>
              </a:lnSpc>
              <a:buNone/>
            </a:pPr>
            <a:r>
              <a:rPr lang="ar-IQ" sz="3000" b="1" dirty="0" smtClean="0">
                <a:solidFill>
                  <a:prstClr val="black"/>
                </a:solidFill>
                <a:latin typeface="Calibri" panose="020F0502020204030204" pitchFamily="34" charset="0"/>
                <a:cs typeface="Times New Roman" panose="02020603050405020304" pitchFamily="18" charset="0"/>
              </a:rPr>
              <a:t>التطور الحاصل من تحول قانون الحرب الى قانون النزاعات المسلحة </a:t>
            </a:r>
            <a:endParaRPr lang="ar-IQ" sz="3000" b="1" dirty="0" smtClean="0">
              <a:solidFill>
                <a:prstClr val="black"/>
              </a:solidFill>
              <a:latin typeface="Calibri" panose="020F0502020204030204" pitchFamily="34" charset="0"/>
              <a:cs typeface="Times New Roman" panose="02020603050405020304" pitchFamily="18" charset="0"/>
            </a:endParaRPr>
          </a:p>
          <a:p>
            <a:pPr marL="0" lvl="0" indent="0" algn="just">
              <a:lnSpc>
                <a:spcPct val="150000"/>
              </a:lnSpc>
              <a:buNone/>
            </a:pPr>
            <a:r>
              <a:rPr lang="ar-IQ" dirty="0" smtClean="0">
                <a:solidFill>
                  <a:prstClr val="black"/>
                </a:solidFill>
                <a:latin typeface="Calibri" panose="020F0502020204030204" pitchFamily="34" charset="0"/>
                <a:cs typeface="Times New Roman" panose="02020603050405020304" pitchFamily="18" charset="0"/>
              </a:rPr>
              <a:t>على الرغم من جهود المجتمع الدولي بتنظيم موضوع الحرب الا ان الحرب كانت حلاً وأسلوب مشروع يمكن اللجوء اليه في ظل العلاقات الدولية، بل كانت لها ملامح بارزة منها:</a:t>
            </a:r>
          </a:p>
          <a:p>
            <a:pPr marL="0" lvl="0" indent="0" algn="just">
              <a:lnSpc>
                <a:spcPct val="150000"/>
              </a:lnSpc>
              <a:buNone/>
            </a:pPr>
            <a:r>
              <a:rPr lang="ar-IQ" dirty="0" smtClean="0">
                <a:solidFill>
                  <a:prstClr val="black"/>
                </a:solidFill>
                <a:latin typeface="Calibri" panose="020F0502020204030204" pitchFamily="34" charset="0"/>
                <a:cs typeface="Times New Roman" panose="02020603050405020304" pitchFamily="18" charset="0"/>
              </a:rPr>
              <a:t>- ضرورة اعلان الحرب</a:t>
            </a:r>
          </a:p>
          <a:p>
            <a:pPr marL="0" lvl="0" indent="0" algn="just">
              <a:lnSpc>
                <a:spcPct val="150000"/>
              </a:lnSpc>
              <a:buNone/>
            </a:pPr>
            <a:r>
              <a:rPr lang="ar-IQ" dirty="0" smtClean="0">
                <a:solidFill>
                  <a:prstClr val="black"/>
                </a:solidFill>
                <a:latin typeface="Calibri" panose="020F0502020204030204" pitchFamily="34" charset="0"/>
                <a:cs typeface="Times New Roman" panose="02020603050405020304" pitchFamily="18" charset="0"/>
              </a:rPr>
              <a:t>- الطابع الدولي للحرب </a:t>
            </a:r>
          </a:p>
          <a:p>
            <a:pPr marL="0" lvl="0" indent="0" algn="just">
              <a:lnSpc>
                <a:spcPct val="150000"/>
              </a:lnSpc>
              <a:buNone/>
            </a:pPr>
            <a:r>
              <a:rPr lang="ar-IQ" dirty="0" smtClean="0">
                <a:solidFill>
                  <a:prstClr val="black"/>
                </a:solidFill>
                <a:latin typeface="Calibri" panose="020F0502020204030204" pitchFamily="34" charset="0"/>
                <a:cs typeface="Times New Roman" panose="02020603050405020304" pitchFamily="18" charset="0"/>
              </a:rPr>
              <a:t>- الحرب وسيلة مشروعة</a:t>
            </a:r>
          </a:p>
          <a:p>
            <a:pPr marL="0" lvl="0" indent="0" algn="just">
              <a:lnSpc>
                <a:spcPct val="150000"/>
              </a:lnSpc>
              <a:buNone/>
            </a:pPr>
            <a:r>
              <a:rPr lang="ar-IQ" dirty="0" smtClean="0">
                <a:solidFill>
                  <a:prstClr val="black"/>
                </a:solidFill>
                <a:latin typeface="Calibri" panose="020F0502020204030204" pitchFamily="34" charset="0"/>
                <a:cs typeface="Times New Roman" panose="02020603050405020304" pitchFamily="18" charset="0"/>
              </a:rPr>
              <a:t>- مبدأ التفرقة بين المقاتلن وغير المقاتلين</a:t>
            </a:r>
          </a:p>
          <a:p>
            <a:pPr marL="0" lvl="0" indent="0" algn="just">
              <a:lnSpc>
                <a:spcPct val="150000"/>
              </a:lnSpc>
              <a:buNone/>
            </a:pPr>
            <a:r>
              <a:rPr lang="ar-IQ" sz="3000" b="1" dirty="0" smtClean="0">
                <a:solidFill>
                  <a:prstClr val="black"/>
                </a:solidFill>
                <a:latin typeface="Calibri" panose="020F0502020204030204" pitchFamily="34" charset="0"/>
                <a:cs typeface="Times New Roman" panose="02020603050405020304" pitchFamily="18" charset="0"/>
              </a:rPr>
              <a:t>موقف القانون الدولي المعاصر من مشروعية الحرب؟</a:t>
            </a:r>
          </a:p>
          <a:p>
            <a:pPr lvl="0" algn="just">
              <a:lnSpc>
                <a:spcPct val="150000"/>
              </a:lnSpc>
              <a:buFontTx/>
              <a:buChar char="-"/>
            </a:pPr>
            <a:r>
              <a:rPr lang="ar-IQ" sz="3000" dirty="0" smtClean="0">
                <a:solidFill>
                  <a:prstClr val="black"/>
                </a:solidFill>
                <a:latin typeface="Calibri" panose="020F0502020204030204" pitchFamily="34" charset="0"/>
                <a:cs typeface="Times New Roman" panose="02020603050405020304" pitchFamily="18" charset="0"/>
              </a:rPr>
              <a:t>الاصل، تجسيد مبدأ سيادة القانون </a:t>
            </a:r>
          </a:p>
          <a:p>
            <a:pPr lvl="0" algn="just">
              <a:lnSpc>
                <a:spcPct val="150000"/>
              </a:lnSpc>
              <a:buFontTx/>
              <a:buChar char="-"/>
            </a:pPr>
            <a:r>
              <a:rPr lang="ar-IQ" sz="3000" dirty="0" smtClean="0">
                <a:solidFill>
                  <a:prstClr val="black"/>
                </a:solidFill>
                <a:latin typeface="Calibri" panose="020F0502020204030204" pitchFamily="34" charset="0"/>
                <a:cs typeface="Times New Roman" panose="02020603050405020304" pitchFamily="18" charset="0"/>
              </a:rPr>
              <a:t>الاستثناء ، تطبيقة في حالات محدودة بشكل مشروع</a:t>
            </a:r>
            <a:endParaRPr lang="ar-IQ" sz="3000" dirty="0">
              <a:solidFill>
                <a:srgbClr val="002F6C"/>
              </a:solidFill>
              <a:latin typeface="Gill Sans MT" panose="020B0502020104020203" pitchFamily="34" charset="0"/>
            </a:endParaRPr>
          </a:p>
          <a:p>
            <a:endParaRPr lang="ar-IQ" dirty="0"/>
          </a:p>
        </p:txBody>
      </p:sp>
    </p:spTree>
    <p:extLst>
      <p:ext uri="{BB962C8B-B14F-4D97-AF65-F5344CB8AC3E}">
        <p14:creationId xmlns:p14="http://schemas.microsoft.com/office/powerpoint/2010/main" val="501706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689259"/>
            <a:ext cx="10515600" cy="915035"/>
          </a:xfrm>
        </p:spPr>
        <p:txBody>
          <a:bodyPr>
            <a:normAutofit fontScale="90000"/>
          </a:bodyPr>
          <a:lstStyle/>
          <a:p>
            <a:pPr lvl="0" algn="ctr">
              <a:spcBef>
                <a:spcPts val="1000"/>
              </a:spcBef>
              <a:tabLst>
                <a:tab pos="0" algn="l"/>
              </a:tabLst>
            </a:pPr>
            <a:r>
              <a:rPr lang="ar-IQ" sz="6500" b="1" dirty="0" smtClean="0">
                <a:solidFill>
                  <a:srgbClr val="002060"/>
                </a:solidFill>
                <a:latin typeface="Times New Roman" panose="02020603050405020304" pitchFamily="18" charset="0"/>
                <a:ea typeface="+mn-ea"/>
                <a:cs typeface="Arial" panose="020B0604020202020204" pitchFamily="34" charset="0"/>
              </a:rPr>
              <a:t>شكراً </a:t>
            </a:r>
            <a:r>
              <a:rPr lang="ar-IQ" sz="6500" b="1" dirty="0">
                <a:solidFill>
                  <a:srgbClr val="002060"/>
                </a:solidFill>
                <a:latin typeface="Times New Roman" panose="02020603050405020304" pitchFamily="18" charset="0"/>
                <a:ea typeface="+mn-ea"/>
                <a:cs typeface="Arial" panose="020B0604020202020204" pitchFamily="34" charset="0"/>
              </a:rPr>
              <a:t>لإصغائكم</a:t>
            </a:r>
            <a:r>
              <a:rPr lang="ar-EG" altLang="en-US" sz="3200" b="1" dirty="0">
                <a:solidFill>
                  <a:srgbClr val="002F6C"/>
                </a:solidFill>
                <a:latin typeface="Times New Roman" panose="02020603050405020304" pitchFamily="18" charset="0"/>
                <a:ea typeface="+mn-ea"/>
                <a:cs typeface="Arial" panose="020B0604020202020204" pitchFamily="34" charset="0"/>
              </a:rPr>
              <a:t/>
            </a:r>
            <a:br>
              <a:rPr lang="ar-EG" altLang="en-US" sz="3200" b="1" dirty="0">
                <a:solidFill>
                  <a:srgbClr val="002F6C"/>
                </a:solidFill>
                <a:latin typeface="Times New Roman" panose="02020603050405020304" pitchFamily="18" charset="0"/>
                <a:ea typeface="+mn-ea"/>
                <a:cs typeface="Arial" panose="020B0604020202020204" pitchFamily="34" charset="0"/>
              </a:rPr>
            </a:br>
            <a:endParaRPr lang="ar-IQ"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1" y="1508760"/>
            <a:ext cx="10888980" cy="4846319"/>
          </a:xfrm>
        </p:spPr>
      </p:pic>
    </p:spTree>
    <p:extLst>
      <p:ext uri="{BB962C8B-B14F-4D97-AF65-F5344CB8AC3E}">
        <p14:creationId xmlns:p14="http://schemas.microsoft.com/office/powerpoint/2010/main" val="2650592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518</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Gill Sans MT</vt:lpstr>
      <vt:lpstr>Times New Roman</vt:lpstr>
      <vt:lpstr>Office Theme</vt:lpstr>
      <vt:lpstr>المحاضرة الاولى مفهوم القانون الدولي الانساني وتطوره التاريخي </vt:lpstr>
      <vt:lpstr>PowerPoint Presentation</vt:lpstr>
      <vt:lpstr>PowerPoint Presentation</vt:lpstr>
      <vt:lpstr>PowerPoint Presentation</vt:lpstr>
      <vt:lpstr>PowerPoint Presentation</vt:lpstr>
      <vt:lpstr>PowerPoint Presentation</vt:lpstr>
      <vt:lpstr>PowerPoint Presentation</vt:lpstr>
      <vt:lpstr>شكراً لإصغائكم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نبذة مختصرة عن</dc:title>
  <dc:creator>PC</dc:creator>
  <cp:lastModifiedBy>PC</cp:lastModifiedBy>
  <cp:revision>34</cp:revision>
  <dcterms:created xsi:type="dcterms:W3CDTF">2020-11-28T08:53:39Z</dcterms:created>
  <dcterms:modified xsi:type="dcterms:W3CDTF">2020-12-05T23:19:09Z</dcterms:modified>
</cp:coreProperties>
</file>