
<file path=[Content_Types].xml><?xml version="1.0" encoding="utf-8"?>
<Types xmlns="http://schemas.openxmlformats.org/package/2006/content-types">
  <Default Extension="tmp" ContentType="image/jpe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B922A8-F76D-4E1E-BA06-BB3D1FC0C247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0D0FE3-9704-419C-8700-CC18FA471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760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D0FE3-9704-419C-8700-CC18FA471E56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960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475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06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81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87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391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44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13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8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92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04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9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952C-1F36-4562-B4F1-249B661078D4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245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856984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0585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احكام حق الاستعمال و حق السكنى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1-النزول للغير عن حق الاستعمال و حق السكنى . </a:t>
            </a:r>
            <a:r>
              <a:rPr lang="ar-SA" sz="2800" dirty="0" smtClean="0"/>
              <a:t>المادة</a:t>
            </a:r>
            <a:r>
              <a:rPr lang="en-US" sz="2800" dirty="0" smtClean="0"/>
              <a:t> 1063</a:t>
            </a:r>
            <a:r>
              <a:rPr lang="ar-IQ" sz="2800" dirty="0" smtClean="0"/>
              <a:t>لا</a:t>
            </a:r>
            <a:r>
              <a:rPr lang="ar-SA" sz="2800" dirty="0" smtClean="0"/>
              <a:t>يجوز </a:t>
            </a:r>
            <a:r>
              <a:rPr lang="ar-SA" sz="2800" dirty="0"/>
              <a:t>النزول </a:t>
            </a:r>
            <a:r>
              <a:rPr lang="ar-SA" sz="2800" dirty="0" err="1"/>
              <a:t>للغیر</a:t>
            </a:r>
            <a:r>
              <a:rPr lang="ar-SA" sz="2800" dirty="0"/>
              <a:t> عن حق الاستعمال او عن حق السكنى، الا بناء على شرط صريح ومبرر وقوي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/>
              <a:t>2</a:t>
            </a:r>
            <a:r>
              <a:rPr lang="ar-IQ" sz="2800" dirty="0" smtClean="0"/>
              <a:t>-اصلاح الدار المقرر عليها حق السكنى . </a:t>
            </a: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1264-1  </a:t>
            </a:r>
            <a:r>
              <a:rPr lang="ar-SA" sz="2800" dirty="0"/>
              <a:t>اذا احتاجت الدار التي تقرر </a:t>
            </a:r>
            <a:r>
              <a:rPr lang="ar-SA" sz="2800" dirty="0" err="1"/>
              <a:t>علیھا</a:t>
            </a:r>
            <a:r>
              <a:rPr lang="ar-SA" sz="2800" dirty="0"/>
              <a:t> حق السكنى الى اصلاح التزم صاحب </a:t>
            </a:r>
            <a:r>
              <a:rPr lang="ar-SA" sz="2800" dirty="0" err="1"/>
              <a:t>ھذا</a:t>
            </a:r>
            <a:r>
              <a:rPr lang="ar-SA" sz="2800" dirty="0"/>
              <a:t> الحق بإجرائه، على ان تكون المباني التي </a:t>
            </a:r>
            <a:r>
              <a:rPr lang="ar-SA" sz="2800" dirty="0" err="1"/>
              <a:t>يقیمھا</a:t>
            </a:r>
            <a:r>
              <a:rPr lang="ar-SA" sz="2800" dirty="0"/>
              <a:t> ملكاً خالصاً له ينتقل الى ورثته</a:t>
            </a:r>
            <a:r>
              <a:rPr lang="en-US" sz="2800" dirty="0" smtClean="0"/>
              <a:t>.</a:t>
            </a:r>
            <a:r>
              <a:rPr lang="ar-IQ" sz="2800" dirty="0" smtClean="0"/>
              <a:t> </a:t>
            </a:r>
            <a:r>
              <a:rPr lang="en-US" sz="2800" dirty="0" smtClean="0"/>
              <a:t>-</a:t>
            </a:r>
            <a:r>
              <a:rPr lang="en-US" sz="2800" dirty="0"/>
              <a:t>2  </a:t>
            </a:r>
            <a:r>
              <a:rPr lang="ar-SA" sz="2800" dirty="0"/>
              <a:t>فإذا امتنع صاحب الحق عن </a:t>
            </a:r>
            <a:r>
              <a:rPr lang="ar-SA" sz="2800" dirty="0" err="1"/>
              <a:t>القیام</a:t>
            </a:r>
            <a:r>
              <a:rPr lang="ar-SA" sz="2800" dirty="0"/>
              <a:t> </a:t>
            </a:r>
            <a:r>
              <a:rPr lang="ar-SA" sz="2800" dirty="0" err="1"/>
              <a:t>بھذا</a:t>
            </a:r>
            <a:r>
              <a:rPr lang="ar-SA" sz="2800" dirty="0"/>
              <a:t> الاصلاح فللمحكمة ان تؤجر الدار لشخص آخر يقوم </a:t>
            </a:r>
            <a:r>
              <a:rPr lang="ar-SA" sz="2800" dirty="0" err="1"/>
              <a:t>بالاصلاح</a:t>
            </a:r>
            <a:r>
              <a:rPr lang="ar-SA" sz="2800" dirty="0"/>
              <a:t> خصماً من الاجرة ويرد الدار في </a:t>
            </a:r>
            <a:r>
              <a:rPr lang="ar-SA" sz="2800" dirty="0" err="1"/>
              <a:t>نھاية</a:t>
            </a:r>
            <a:r>
              <a:rPr lang="ar-SA" sz="2800" dirty="0"/>
              <a:t> الايجار لصاحب حق </a:t>
            </a:r>
            <a:r>
              <a:rPr lang="ar-SA" sz="2800" dirty="0" smtClean="0"/>
              <a:t>السكنى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 smtClean="0"/>
              <a:t>3-سريان احكام حق المنفعة .</a:t>
            </a:r>
            <a:r>
              <a:rPr lang="ar-SA" sz="2800" dirty="0"/>
              <a:t> المادة</a:t>
            </a:r>
            <a:r>
              <a:rPr lang="en-US" sz="2800" dirty="0"/>
              <a:t> </a:t>
            </a:r>
            <a:r>
              <a:rPr lang="en-US" sz="2800" dirty="0" smtClean="0"/>
              <a:t>1265</a:t>
            </a:r>
            <a:r>
              <a:rPr lang="ar-SA" sz="2800" dirty="0" err="1" smtClean="0"/>
              <a:t>فیما</a:t>
            </a:r>
            <a:r>
              <a:rPr lang="ar-SA" sz="2800" dirty="0" smtClean="0"/>
              <a:t> </a:t>
            </a:r>
            <a:r>
              <a:rPr lang="ar-SA" sz="2800" dirty="0"/>
              <a:t>عدا الاحكام المتقدمة تسري الاحكام المتعلقة بحق المنفعة على حق الاستعمال وحق السكنى ما دامت لا تتعارض مع </a:t>
            </a:r>
            <a:r>
              <a:rPr lang="ar-SA" sz="2800" dirty="0" err="1"/>
              <a:t>طبیعة</a:t>
            </a:r>
            <a:r>
              <a:rPr lang="ar-SA" sz="2800" dirty="0"/>
              <a:t> </a:t>
            </a:r>
            <a:r>
              <a:rPr lang="ar-SA" sz="2800" dirty="0" err="1"/>
              <a:t>ھذه</a:t>
            </a:r>
            <a:r>
              <a:rPr lang="ar-SA" sz="2800" dirty="0"/>
              <a:t> </a:t>
            </a:r>
            <a:r>
              <a:rPr lang="ar-SA" sz="2800" dirty="0" err="1"/>
              <a:t>الحقین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953930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حق </a:t>
            </a:r>
            <a:r>
              <a:rPr lang="ar-IQ" sz="2800" b="1" dirty="0" err="1" smtClean="0"/>
              <a:t>المساطحة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sz="2800" dirty="0" smtClean="0"/>
              <a:t>التعريف</a:t>
            </a:r>
          </a:p>
          <a:p>
            <a:pPr marL="0" indent="0">
              <a:buNone/>
            </a:pPr>
            <a:r>
              <a:rPr lang="ar-IQ" sz="2800" dirty="0" smtClean="0"/>
              <a:t>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1266</a:t>
            </a:r>
            <a:r>
              <a:rPr lang="ar-IQ" sz="2800" dirty="0" smtClean="0"/>
              <a:t> </a:t>
            </a:r>
            <a:r>
              <a:rPr lang="en-US" sz="2800" dirty="0" smtClean="0"/>
              <a:t>1 </a:t>
            </a:r>
            <a:r>
              <a:rPr lang="ar-SA" sz="2800" dirty="0" smtClean="0"/>
              <a:t>-حق </a:t>
            </a:r>
            <a:r>
              <a:rPr lang="ar-SA" sz="2800" dirty="0" err="1" smtClean="0"/>
              <a:t>المساطحة</a:t>
            </a:r>
            <a:r>
              <a:rPr lang="ar-SA" sz="2800" dirty="0" smtClean="0"/>
              <a:t> حق </a:t>
            </a:r>
            <a:r>
              <a:rPr lang="ar-SA" sz="2800" dirty="0" err="1" smtClean="0"/>
              <a:t>عیني</a:t>
            </a:r>
            <a:r>
              <a:rPr lang="ar-SA" sz="2800" dirty="0" smtClean="0"/>
              <a:t> يخول صاحبه ان </a:t>
            </a:r>
            <a:r>
              <a:rPr lang="ar-SA" sz="2800" dirty="0" err="1" smtClean="0"/>
              <a:t>يقیم</a:t>
            </a:r>
            <a:r>
              <a:rPr lang="ar-SA" sz="2800" dirty="0" smtClean="0"/>
              <a:t> بناء او منشآت اخرى </a:t>
            </a:r>
            <a:r>
              <a:rPr lang="ar-SA" sz="2800" dirty="0" err="1" smtClean="0"/>
              <a:t>غیر</a:t>
            </a:r>
            <a:r>
              <a:rPr lang="ar-SA" sz="2800" dirty="0" smtClean="0"/>
              <a:t> الغراس على ارض </a:t>
            </a:r>
            <a:r>
              <a:rPr lang="ar-SA" sz="2800" dirty="0" err="1" smtClean="0"/>
              <a:t>الغیر</a:t>
            </a:r>
            <a:r>
              <a:rPr lang="ar-SA" sz="2800" dirty="0" smtClean="0"/>
              <a:t> وبمقتضى اتفاق </a:t>
            </a:r>
            <a:r>
              <a:rPr lang="ar-SA" sz="2800" dirty="0" err="1" smtClean="0"/>
              <a:t>بینه</a:t>
            </a:r>
            <a:r>
              <a:rPr lang="ar-SA" sz="2800" dirty="0" smtClean="0"/>
              <a:t> </a:t>
            </a:r>
            <a:r>
              <a:rPr lang="ar-SA" sz="2800" dirty="0" err="1" smtClean="0"/>
              <a:t>وبین</a:t>
            </a:r>
            <a:r>
              <a:rPr lang="ar-SA" sz="2800" dirty="0" smtClean="0"/>
              <a:t> صاحب الارض، </a:t>
            </a:r>
            <a:r>
              <a:rPr lang="ar-IQ" sz="2800" dirty="0" smtClean="0"/>
              <a:t>....</a:t>
            </a:r>
          </a:p>
          <a:p>
            <a:pPr marL="0" indent="0">
              <a:buNone/>
            </a:pP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اسباب الكسب – العقد </a:t>
            </a:r>
          </a:p>
          <a:p>
            <a:pPr marL="0" indent="0" algn="just">
              <a:buNone/>
            </a:pPr>
            <a:r>
              <a:rPr lang="ar-IQ" sz="2800" dirty="0" smtClean="0"/>
              <a:t> </a:t>
            </a: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1266</a:t>
            </a:r>
            <a:r>
              <a:rPr lang="ar-IQ" sz="2800" dirty="0" smtClean="0"/>
              <a:t>  1-......</a:t>
            </a:r>
            <a:r>
              <a:rPr lang="ar-SA" sz="2800" dirty="0" smtClean="0"/>
              <a:t>ويحدد </a:t>
            </a:r>
            <a:r>
              <a:rPr lang="ar-SA" sz="2800" dirty="0" err="1" smtClean="0"/>
              <a:t>ھذا</a:t>
            </a:r>
            <a:r>
              <a:rPr lang="ar-SA" sz="2800" dirty="0" smtClean="0"/>
              <a:t> الاتفاق حقوق المساطح والتزاماته</a:t>
            </a:r>
            <a:r>
              <a:rPr lang="ar-IQ" sz="2800" dirty="0" smtClean="0"/>
              <a:t> </a:t>
            </a:r>
            <a:r>
              <a:rPr lang="ar-SA" sz="2800" dirty="0" smtClean="0"/>
              <a:t>2- </a:t>
            </a:r>
            <a:r>
              <a:rPr lang="ar-SA" sz="2800" dirty="0"/>
              <a:t>وحق </a:t>
            </a:r>
            <a:r>
              <a:rPr lang="ar-SA" sz="2800" dirty="0" err="1"/>
              <a:t>المساطحة</a:t>
            </a:r>
            <a:r>
              <a:rPr lang="ar-SA" sz="2800" dirty="0"/>
              <a:t> يجب </a:t>
            </a:r>
            <a:r>
              <a:rPr lang="ar-SA" sz="2800" dirty="0" err="1"/>
              <a:t>تسجیله</a:t>
            </a:r>
            <a:r>
              <a:rPr lang="ar-SA" sz="2800" dirty="0"/>
              <a:t> في دائرة </a:t>
            </a:r>
            <a:r>
              <a:rPr lang="ar-SA" sz="2800" dirty="0" err="1"/>
              <a:t>التسجیل</a:t>
            </a:r>
            <a:r>
              <a:rPr lang="ar-SA" sz="2800" dirty="0"/>
              <a:t> العقاري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مدة </a:t>
            </a:r>
            <a:r>
              <a:rPr lang="ar-IQ" sz="2800" dirty="0" err="1" smtClean="0"/>
              <a:t>المساطحة</a:t>
            </a:r>
            <a:r>
              <a:rPr lang="ar-IQ" sz="2800" dirty="0" smtClean="0"/>
              <a:t> .</a:t>
            </a:r>
            <a:r>
              <a:rPr lang="ar-SA" sz="2800" dirty="0"/>
              <a:t> 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SA" sz="2800" dirty="0" smtClean="0"/>
              <a:t>المادة</a:t>
            </a:r>
            <a:r>
              <a:rPr lang="en-US" sz="2800" dirty="0" smtClean="0"/>
              <a:t> 1267</a:t>
            </a:r>
            <a:r>
              <a:rPr lang="ar-SA" sz="2800" dirty="0" smtClean="0"/>
              <a:t>1- </a:t>
            </a:r>
            <a:r>
              <a:rPr lang="ar-SA" sz="2800" dirty="0"/>
              <a:t>لا يجوز ان تزيد مدة حق </a:t>
            </a:r>
            <a:r>
              <a:rPr lang="ar-SA" sz="2800" dirty="0" err="1"/>
              <a:t>المساطحة</a:t>
            </a:r>
            <a:r>
              <a:rPr lang="ar-SA" sz="2800" dirty="0"/>
              <a:t> عن </a:t>
            </a:r>
            <a:r>
              <a:rPr lang="ar-SA" sz="2800" dirty="0" err="1"/>
              <a:t>خمسین</a:t>
            </a:r>
            <a:r>
              <a:rPr lang="ar-SA" sz="2800" dirty="0"/>
              <a:t> سنة فان كانت المدة لم تحدد فلكل من المساطح وصاحب الارض ان </a:t>
            </a:r>
            <a:r>
              <a:rPr lang="ar-SA" sz="2800" dirty="0" err="1"/>
              <a:t>ينھي</a:t>
            </a:r>
            <a:r>
              <a:rPr lang="ar-SA" sz="2800" dirty="0"/>
              <a:t> العقد بعد ثلاث سنوات من وقت </a:t>
            </a:r>
            <a:r>
              <a:rPr lang="ar-SA" sz="2800" dirty="0" err="1"/>
              <a:t>التنبیه</a:t>
            </a:r>
            <a:r>
              <a:rPr lang="ar-SA" sz="2800" dirty="0"/>
              <a:t> على الآخر بذلك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ar-IQ" sz="2800" dirty="0" smtClean="0"/>
              <a:t>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5225712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احكام حق </a:t>
            </a:r>
            <a:r>
              <a:rPr lang="ar-IQ" sz="2800" b="1" dirty="0" err="1" smtClean="0"/>
              <a:t>المساطحة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حقوق المساطح </a:t>
            </a:r>
          </a:p>
          <a:p>
            <a:pPr algn="just"/>
            <a:r>
              <a:rPr lang="ar-IQ" sz="2800" dirty="0" smtClean="0"/>
              <a:t>1- حقه في البناء و </a:t>
            </a:r>
            <a:r>
              <a:rPr lang="ar-IQ" sz="2800" dirty="0" err="1" smtClean="0"/>
              <a:t>المنشأت</a:t>
            </a:r>
            <a:r>
              <a:rPr lang="ar-IQ" sz="2800" dirty="0" smtClean="0"/>
              <a:t>  2- حقه في حق </a:t>
            </a:r>
            <a:r>
              <a:rPr lang="ar-IQ" sz="2800" dirty="0" err="1" smtClean="0"/>
              <a:t>المساطحة</a:t>
            </a:r>
            <a:r>
              <a:rPr lang="ar-IQ" sz="2800" dirty="0" smtClean="0"/>
              <a:t> </a:t>
            </a:r>
          </a:p>
          <a:p>
            <a:pPr algn="just"/>
            <a:r>
              <a:rPr lang="ar-SA" sz="2800" dirty="0"/>
              <a:t>المادة</a:t>
            </a:r>
            <a:r>
              <a:rPr lang="en-US" sz="2800" dirty="0"/>
              <a:t> 1269</a:t>
            </a:r>
          </a:p>
          <a:p>
            <a:pPr algn="just"/>
            <a:r>
              <a:rPr lang="ar-SA" sz="2800" dirty="0"/>
              <a:t>1- يملك المساطح ملكاً خالصاً ما احدث على الارض من بناء، او منشآت اخرى وله ان يتصرف </a:t>
            </a:r>
            <a:r>
              <a:rPr lang="ar-SA" sz="2800" dirty="0" err="1"/>
              <a:t>فیه</a:t>
            </a:r>
            <a:r>
              <a:rPr lang="ar-SA" sz="2800" dirty="0"/>
              <a:t>، مقترناً بحق </a:t>
            </a:r>
            <a:r>
              <a:rPr lang="ar-SA" sz="2800" dirty="0" err="1"/>
              <a:t>المساطحة</a:t>
            </a:r>
            <a:r>
              <a:rPr lang="ar-SA" sz="2800" dirty="0"/>
              <a:t>، </a:t>
            </a:r>
            <a:r>
              <a:rPr lang="ar-SA" sz="2800" dirty="0" err="1"/>
              <a:t>بالبیع</a:t>
            </a:r>
            <a:r>
              <a:rPr lang="ar-SA" sz="2800" dirty="0"/>
              <a:t> </a:t>
            </a:r>
            <a:r>
              <a:rPr lang="ar-SA" sz="2800" dirty="0" err="1"/>
              <a:t>والرھن</a:t>
            </a:r>
            <a:r>
              <a:rPr lang="ar-SA" sz="2800" dirty="0"/>
              <a:t> </a:t>
            </a:r>
            <a:r>
              <a:rPr lang="ar-SA" sz="2800" dirty="0" err="1"/>
              <a:t>وغیرھما</a:t>
            </a:r>
            <a:r>
              <a:rPr lang="ar-SA" sz="2800" dirty="0"/>
              <a:t> من عقود </a:t>
            </a:r>
            <a:r>
              <a:rPr lang="ar-SA" sz="2800" dirty="0" err="1"/>
              <a:t>التملیك</a:t>
            </a:r>
            <a:r>
              <a:rPr lang="ar-SA" sz="2800" dirty="0"/>
              <a:t> في دائرة </a:t>
            </a:r>
            <a:r>
              <a:rPr lang="ar-SA" sz="2800" dirty="0" err="1"/>
              <a:t>التسجیل</a:t>
            </a:r>
            <a:r>
              <a:rPr lang="ar-SA" sz="2800" dirty="0"/>
              <a:t> العقاري، وذلك دون اخلال بحق صاحب الارض وبالغرامة الذي اعد له البناء او المنشآت كل </a:t>
            </a:r>
            <a:r>
              <a:rPr lang="ar-SA" sz="2800" dirty="0" err="1"/>
              <a:t>ھذا</a:t>
            </a:r>
            <a:r>
              <a:rPr lang="ar-SA" sz="2800" dirty="0"/>
              <a:t> ما لم يوجد اتفاق يخالفه</a:t>
            </a:r>
            <a:r>
              <a:rPr lang="en-US" sz="2800" dirty="0" smtClean="0"/>
              <a:t>.</a:t>
            </a:r>
            <a:r>
              <a:rPr lang="ar-IQ" sz="2800" dirty="0" smtClean="0"/>
              <a:t> </a:t>
            </a:r>
            <a:r>
              <a:rPr lang="ar-SA" sz="2800" dirty="0" smtClean="0"/>
              <a:t>2- </a:t>
            </a:r>
            <a:r>
              <a:rPr lang="ar-SA" sz="2800" dirty="0"/>
              <a:t>وينتقل حق المساطح في </a:t>
            </a:r>
            <a:r>
              <a:rPr lang="ar-SA" sz="2800" dirty="0" err="1"/>
              <a:t>المساطحة</a:t>
            </a:r>
            <a:r>
              <a:rPr lang="ar-SA" sz="2800" dirty="0"/>
              <a:t> وفي البناء والمنشآت </a:t>
            </a:r>
            <a:r>
              <a:rPr lang="ar-SA" sz="2800" dirty="0" err="1"/>
              <a:t>بالمیراث</a:t>
            </a:r>
            <a:r>
              <a:rPr lang="ar-SA" sz="2800" dirty="0"/>
              <a:t> </a:t>
            </a:r>
            <a:r>
              <a:rPr lang="ar-SA" sz="2800" dirty="0" err="1"/>
              <a:t>والوصیة</a:t>
            </a:r>
            <a:r>
              <a:rPr lang="en-US" sz="2800" dirty="0"/>
              <a:t>.</a:t>
            </a:r>
          </a:p>
          <a:p>
            <a:r>
              <a:rPr lang="ar-SA" sz="2800" dirty="0" smtClean="0"/>
              <a:t>المادة</a:t>
            </a:r>
            <a:r>
              <a:rPr lang="en-US" sz="2800" dirty="0" smtClean="0"/>
              <a:t> 1267</a:t>
            </a:r>
            <a:r>
              <a:rPr lang="ar-SA" sz="2800" dirty="0" smtClean="0"/>
              <a:t>2- </a:t>
            </a:r>
            <a:r>
              <a:rPr lang="ar-SA" sz="2800" dirty="0"/>
              <a:t>ولا يزول حق </a:t>
            </a:r>
            <a:r>
              <a:rPr lang="ar-SA" sz="2800" dirty="0" err="1"/>
              <a:t>المساطحة</a:t>
            </a:r>
            <a:r>
              <a:rPr lang="ar-SA" sz="2800" dirty="0"/>
              <a:t> بزوال البناء قبل </a:t>
            </a:r>
            <a:r>
              <a:rPr lang="ar-SA" sz="2800" dirty="0" err="1"/>
              <a:t>انتھاء</a:t>
            </a:r>
            <a:r>
              <a:rPr lang="ar-SA" sz="2800" dirty="0"/>
              <a:t> المدة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182119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التزامات المساطح </a:t>
            </a:r>
            <a:r>
              <a:rPr lang="ar-IQ" sz="2800" dirty="0"/>
              <a:t> </a:t>
            </a:r>
            <a:endParaRPr lang="ar-IQ" sz="2800" dirty="0" smtClean="0"/>
          </a:p>
          <a:p>
            <a:pPr marL="0" indent="0">
              <a:buNone/>
            </a:pPr>
            <a:r>
              <a:rPr lang="ar-IQ" sz="2800" dirty="0"/>
              <a:t>1</a:t>
            </a:r>
            <a:r>
              <a:rPr lang="ar-IQ" sz="2800" dirty="0" smtClean="0"/>
              <a:t>-دفع الاجرة  2-عناية المساطح في المحافظة</a:t>
            </a:r>
            <a:endParaRPr lang="en-US" sz="2800" dirty="0"/>
          </a:p>
          <a:p>
            <a:pPr marL="0" indent="0" algn="just">
              <a:buNone/>
            </a:pP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1268</a:t>
            </a:r>
            <a:r>
              <a:rPr lang="ar-SA" sz="2800" dirty="0" smtClean="0"/>
              <a:t>اذا </a:t>
            </a:r>
            <a:r>
              <a:rPr lang="ar-SA" sz="2800" dirty="0"/>
              <a:t>اتفق على اجرة في مقابل الحق وتأخر المساطح عن </a:t>
            </a:r>
            <a:r>
              <a:rPr lang="ar-SA" sz="2800" dirty="0" err="1"/>
              <a:t>دفعھا</a:t>
            </a:r>
            <a:r>
              <a:rPr lang="ar-SA" sz="2800" dirty="0"/>
              <a:t> ثلاث سنوات </a:t>
            </a:r>
            <a:r>
              <a:rPr lang="ar-SA" sz="2800" dirty="0" err="1"/>
              <a:t>متوالیات</a:t>
            </a:r>
            <a:r>
              <a:rPr lang="ar-SA" sz="2800" dirty="0"/>
              <a:t> كان لصاحب الارض ان يطلب فسخ العقد </a:t>
            </a:r>
            <a:r>
              <a:rPr lang="ar-SA" sz="2800" dirty="0" err="1"/>
              <a:t>ھذا</a:t>
            </a:r>
            <a:r>
              <a:rPr lang="ar-SA" sz="2800" dirty="0"/>
              <a:t> اذا لم يوجد اتفاق يخالفه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مصير البناء و </a:t>
            </a:r>
            <a:r>
              <a:rPr lang="ar-IQ" sz="2800" dirty="0" err="1" smtClean="0"/>
              <a:t>المنشأت</a:t>
            </a:r>
            <a:r>
              <a:rPr lang="ar-IQ" sz="2800" dirty="0" smtClean="0"/>
              <a:t> </a:t>
            </a:r>
          </a:p>
          <a:p>
            <a:pPr marL="0" indent="0" algn="just">
              <a:buNone/>
            </a:pPr>
            <a:r>
              <a:rPr lang="ar-SA" sz="2800" dirty="0" smtClean="0"/>
              <a:t>المادة</a:t>
            </a:r>
            <a:r>
              <a:rPr lang="en-US" sz="2800" dirty="0" smtClean="0"/>
              <a:t> 1270</a:t>
            </a:r>
            <a:r>
              <a:rPr lang="ar-IQ" sz="2800" dirty="0" smtClean="0"/>
              <a:t> </a:t>
            </a:r>
            <a:r>
              <a:rPr lang="ar-SA" sz="2800" dirty="0" smtClean="0"/>
              <a:t>تنتقل </a:t>
            </a:r>
            <a:r>
              <a:rPr lang="ar-SA" sz="2800" dirty="0" err="1"/>
              <a:t>ملكیة</a:t>
            </a:r>
            <a:r>
              <a:rPr lang="ar-SA" sz="2800" dirty="0"/>
              <a:t> البناء والمنشآت الاخرى عند </a:t>
            </a:r>
            <a:r>
              <a:rPr lang="ar-SA" sz="2800" dirty="0" err="1"/>
              <a:t>انتھاء</a:t>
            </a:r>
            <a:r>
              <a:rPr lang="ar-SA" sz="2800" dirty="0"/>
              <a:t> حق </a:t>
            </a:r>
            <a:r>
              <a:rPr lang="ar-SA" sz="2800" dirty="0" err="1"/>
              <a:t>المساطحة</a:t>
            </a:r>
            <a:r>
              <a:rPr lang="ar-SA" sz="2800" dirty="0"/>
              <a:t> الى صاحب الارض على ان يدفع للمساطح </a:t>
            </a:r>
            <a:r>
              <a:rPr lang="ar-SA" sz="2800" dirty="0" err="1"/>
              <a:t>قیمتھا</a:t>
            </a:r>
            <a:r>
              <a:rPr lang="ar-SA" sz="2800" dirty="0"/>
              <a:t> مستحقة للقلع، </a:t>
            </a:r>
            <a:r>
              <a:rPr lang="ar-SA" sz="2800" dirty="0" err="1"/>
              <a:t>ھذا</a:t>
            </a:r>
            <a:r>
              <a:rPr lang="ar-SA" sz="2800" dirty="0"/>
              <a:t> اذا لم يوجد شرط يقضي </a:t>
            </a:r>
            <a:r>
              <a:rPr lang="ar-SA" sz="2800" dirty="0" err="1"/>
              <a:t>بغیره</a:t>
            </a:r>
            <a:r>
              <a:rPr lang="en-US" sz="2800" dirty="0"/>
              <a:t>.</a:t>
            </a:r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499666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انقضاء حق </a:t>
            </a:r>
            <a:r>
              <a:rPr lang="ar-IQ" sz="2800" b="1" dirty="0" err="1" smtClean="0"/>
              <a:t>المساطحة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/>
              <a:t>1</a:t>
            </a:r>
            <a:r>
              <a:rPr lang="ar-IQ" sz="2800" dirty="0" smtClean="0"/>
              <a:t>-انقضاء المدة .</a:t>
            </a:r>
          </a:p>
          <a:p>
            <a:pPr marL="0" indent="0">
              <a:buNone/>
            </a:pPr>
            <a:r>
              <a:rPr lang="ar-IQ" sz="2800" dirty="0" smtClean="0"/>
              <a:t>2-فسخ العقد .</a:t>
            </a:r>
          </a:p>
          <a:p>
            <a:pPr marL="0" indent="0">
              <a:buNone/>
            </a:pPr>
            <a:r>
              <a:rPr lang="ar-IQ" sz="2800" dirty="0" smtClean="0"/>
              <a:t>3- انتهاء العقد اتفاقا او قضاء </a:t>
            </a:r>
          </a:p>
          <a:p>
            <a:pPr marL="0" indent="0">
              <a:buNone/>
            </a:pPr>
            <a:r>
              <a:rPr lang="ar-IQ" sz="2800" dirty="0" smtClean="0"/>
              <a:t>4-اتحاد الذمة.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518549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4800" dirty="0" smtClean="0"/>
          </a:p>
          <a:p>
            <a:pPr algn="ctr"/>
            <a:r>
              <a:rPr lang="ar-IQ" sz="4800" smtClean="0"/>
              <a:t>شكرا </a:t>
            </a:r>
            <a:r>
              <a:rPr lang="ar-IQ" sz="4800" dirty="0" smtClean="0"/>
              <a:t>لحسن الاستماع و الاصغاء 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535989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حق المنفعة 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ar-IQ" sz="2800" dirty="0" smtClean="0"/>
              <a:t>تعريف حق المنقعة </a:t>
            </a:r>
          </a:p>
          <a:p>
            <a:endParaRPr lang="ar-IQ" sz="2800" dirty="0" smtClean="0"/>
          </a:p>
          <a:p>
            <a:endParaRPr lang="ar-IQ" sz="2800" dirty="0" smtClean="0"/>
          </a:p>
          <a:p>
            <a:endParaRPr lang="ar-IQ" sz="2800" dirty="0" smtClean="0"/>
          </a:p>
          <a:p>
            <a:r>
              <a:rPr lang="ar-IQ" sz="2800" dirty="0" smtClean="0"/>
              <a:t>ب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1249</a:t>
            </a:r>
          </a:p>
          <a:p>
            <a:r>
              <a:rPr lang="ar-IQ" sz="2800" dirty="0" smtClean="0"/>
              <a:t>ي</a:t>
            </a:r>
            <a:r>
              <a:rPr lang="ar-SA" sz="2800" dirty="0" smtClean="0"/>
              <a:t>صح </a:t>
            </a:r>
            <a:r>
              <a:rPr lang="ar-SA" sz="2800" dirty="0"/>
              <a:t>ان تملك منافع </a:t>
            </a:r>
            <a:r>
              <a:rPr lang="ar-SA" sz="2800" dirty="0" err="1"/>
              <a:t>الاعیان</a:t>
            </a:r>
            <a:r>
              <a:rPr lang="ar-SA" sz="2800" dirty="0"/>
              <a:t> دون رقبته سواء كانت </a:t>
            </a:r>
            <a:r>
              <a:rPr lang="ar-SA" sz="2800" dirty="0" err="1"/>
              <a:t>الاعیان</a:t>
            </a:r>
            <a:r>
              <a:rPr lang="ar-SA" sz="2800" dirty="0"/>
              <a:t> عقاراً او منقولا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endParaRPr lang="en-US" sz="2800" dirty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00808"/>
            <a:ext cx="87849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509120"/>
            <a:ext cx="8568952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99032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اسباب اكتساب حق المنفعة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/>
          </a:bodyPr>
          <a:lstStyle/>
          <a:p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1250 </a:t>
            </a:r>
            <a:endParaRPr lang="en-US" sz="2800" dirty="0"/>
          </a:p>
          <a:p>
            <a:r>
              <a:rPr lang="ar-SA" sz="2800" dirty="0"/>
              <a:t>يكسب حق المنفعة بالعقد و </a:t>
            </a:r>
            <a:r>
              <a:rPr lang="ar-SA" sz="2800" dirty="0" err="1"/>
              <a:t>بالوصیة</a:t>
            </a:r>
            <a:r>
              <a:rPr lang="ar-SA" sz="2800" dirty="0"/>
              <a:t> ويجوز كذلك ان يحتج الحائز </a:t>
            </a:r>
            <a:r>
              <a:rPr lang="ar-SA" sz="2800" dirty="0" err="1"/>
              <a:t>لھذا</a:t>
            </a:r>
            <a:r>
              <a:rPr lang="ar-SA" sz="2800" dirty="0"/>
              <a:t> الحق بالتقادم</a:t>
            </a:r>
            <a:r>
              <a:rPr lang="en-US" sz="2800" dirty="0"/>
              <a:t>.</a:t>
            </a:r>
          </a:p>
          <a:p>
            <a:r>
              <a:rPr lang="ar-IQ" sz="2800" dirty="0" smtClean="0"/>
              <a:t>1- العقد</a:t>
            </a:r>
          </a:p>
          <a:p>
            <a:r>
              <a:rPr lang="ar-IQ" sz="2800" dirty="0" smtClean="0"/>
              <a:t>2- الوصية وفق احكام ق م ع رقم 40 لسنة 1951 و ق ا ش ع رقم 188 لسنة 1959 .</a:t>
            </a:r>
          </a:p>
          <a:p>
            <a:r>
              <a:rPr lang="ar-IQ" sz="2800" dirty="0"/>
              <a:t>3</a:t>
            </a:r>
            <a:r>
              <a:rPr lang="ar-IQ" sz="2800" dirty="0" smtClean="0"/>
              <a:t>- التقادم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965073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حقوق المنتفع و التزاماته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ar-IQ" sz="2800" dirty="0" smtClean="0"/>
              <a:t>الاصل بنود سند انشاء حق المنفعة .</a:t>
            </a:r>
          </a:p>
          <a:p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1251</a:t>
            </a:r>
          </a:p>
          <a:p>
            <a:r>
              <a:rPr lang="ar-SA" sz="2800" dirty="0"/>
              <a:t>يراعى في حقوق المنتفع والتزاماته السند الذي انشأ حق الانتفاع، وكذلك الاحكام المقررة في المواد الآتية</a:t>
            </a:r>
            <a:r>
              <a:rPr lang="en-US" sz="2800" dirty="0"/>
              <a:t>:</a:t>
            </a:r>
          </a:p>
          <a:p>
            <a:pPr algn="just"/>
            <a:r>
              <a:rPr lang="ar-IQ" sz="2800" dirty="0" smtClean="0"/>
              <a:t>اولا</a:t>
            </a:r>
            <a:r>
              <a:rPr lang="ar-IQ" sz="2800" dirty="0" smtClean="0"/>
              <a:t>: حقوق المنتفع</a:t>
            </a:r>
          </a:p>
          <a:p>
            <a:pPr algn="just"/>
            <a:r>
              <a:rPr lang="ar-IQ" sz="2800" dirty="0" smtClean="0"/>
              <a:t>1- حق الاستعمال </a:t>
            </a:r>
            <a:r>
              <a:rPr lang="ar-IQ" sz="2800" dirty="0" smtClean="0"/>
              <a:t>. 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 smtClean="0"/>
              <a:t>1254-1</a:t>
            </a:r>
            <a:r>
              <a:rPr lang="ar-SA" sz="2800" dirty="0" smtClean="0"/>
              <a:t>على </a:t>
            </a:r>
            <a:r>
              <a:rPr lang="ar-SA" sz="2800" dirty="0"/>
              <a:t>المنتفع ان يستعمل الشيء بحسب ما اعد له</a:t>
            </a:r>
            <a:endParaRPr lang="ar-IQ" sz="2800" dirty="0" smtClean="0"/>
          </a:p>
          <a:p>
            <a:pPr algn="just"/>
            <a:r>
              <a:rPr lang="ar-IQ" sz="2800" dirty="0" smtClean="0"/>
              <a:t>2- حق الاستغلال</a:t>
            </a:r>
            <a:r>
              <a:rPr lang="ar-IQ" sz="2800" dirty="0" smtClean="0"/>
              <a:t>. 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1252</a:t>
            </a:r>
          </a:p>
          <a:p>
            <a:pPr algn="just"/>
            <a:r>
              <a:rPr lang="ar-SA" sz="2800" dirty="0"/>
              <a:t>للمنتفع ان يستعمل الشيء المنتفع به وتوابعه، وله ان يستولي </a:t>
            </a:r>
            <a:r>
              <a:rPr lang="ar-SA" sz="2800" dirty="0" smtClean="0"/>
              <a:t>على</a:t>
            </a:r>
            <a:r>
              <a:rPr lang="ar-IQ" sz="2800" dirty="0" smtClean="0"/>
              <a:t> </a:t>
            </a:r>
            <a:r>
              <a:rPr lang="ar-SA" sz="2800" dirty="0" smtClean="0"/>
              <a:t>ثماره </a:t>
            </a:r>
            <a:r>
              <a:rPr lang="ar-SA" sz="2800" dirty="0"/>
              <a:t>مدة انتفاعه به وله نتاج المواشي، و </a:t>
            </a:r>
            <a:r>
              <a:rPr lang="ar-SA" sz="2800" dirty="0" err="1"/>
              <a:t>علیه</a:t>
            </a:r>
            <a:r>
              <a:rPr lang="ar-SA" sz="2800" dirty="0"/>
              <a:t> ان يعوض </a:t>
            </a:r>
            <a:r>
              <a:rPr lang="ar-SA" sz="2800" dirty="0" err="1"/>
              <a:t>منھا</a:t>
            </a:r>
            <a:r>
              <a:rPr lang="ar-SA" sz="2800" dirty="0"/>
              <a:t> ما نفق من الاصل</a:t>
            </a:r>
            <a:r>
              <a:rPr lang="en-US" sz="2800" dirty="0" smtClean="0"/>
              <a:t>.</a:t>
            </a:r>
            <a:r>
              <a:rPr lang="ar-IQ" sz="2800" dirty="0" smtClean="0"/>
              <a:t> 3- </a:t>
            </a:r>
            <a:r>
              <a:rPr lang="ar-IQ" sz="2800" dirty="0" smtClean="0"/>
              <a:t>حق التصرف .</a:t>
            </a:r>
            <a:r>
              <a:rPr lang="ar-SA" sz="2800" dirty="0"/>
              <a:t> المادة</a:t>
            </a:r>
            <a:r>
              <a:rPr lang="en-US" sz="2800" dirty="0"/>
              <a:t> 1253</a:t>
            </a:r>
          </a:p>
          <a:p>
            <a:pPr algn="just"/>
            <a:r>
              <a:rPr lang="en-US" sz="2800" dirty="0"/>
              <a:t>1  </a:t>
            </a:r>
            <a:r>
              <a:rPr lang="ar-IQ" sz="2800" dirty="0"/>
              <a:t>-</a:t>
            </a:r>
            <a:r>
              <a:rPr lang="ar-SA" sz="2800" dirty="0"/>
              <a:t>للمنتفع ان يتصرف في حقه معاوضة او تبرعاً، ما لم يكن في السند الذي انشأ </a:t>
            </a:r>
            <a:r>
              <a:rPr lang="ar-SA" sz="2800" dirty="0" err="1"/>
              <a:t>ھذا</a:t>
            </a:r>
            <a:r>
              <a:rPr lang="ar-SA" sz="2800" dirty="0"/>
              <a:t> الحق احكام تخالف ذلك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-2  </a:t>
            </a:r>
            <a:r>
              <a:rPr lang="ar-SA" sz="2800" dirty="0"/>
              <a:t>ويبقى حق الانتفاع بعد التصرف </a:t>
            </a:r>
            <a:r>
              <a:rPr lang="ar-SA" sz="2800" dirty="0" err="1"/>
              <a:t>فیه</a:t>
            </a:r>
            <a:r>
              <a:rPr lang="ar-SA" sz="2800" dirty="0"/>
              <a:t> قائماً في شخص المنتفع، ويسقط لا بموت من تلقى المنفعة منه</a:t>
            </a:r>
            <a:r>
              <a:rPr lang="en-US" sz="2800" dirty="0"/>
              <a:t>.</a:t>
            </a: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2052822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التزامات المنتفع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1- استعمال الشيء وفق ما اعدله و المحافظة عليه .</a:t>
            </a:r>
          </a:p>
          <a:p>
            <a:pPr algn="just"/>
            <a:r>
              <a:rPr lang="ar-SA" sz="2800" dirty="0"/>
              <a:t>المادة</a:t>
            </a:r>
            <a:r>
              <a:rPr lang="en-US" sz="2800" dirty="0"/>
              <a:t> 1254</a:t>
            </a:r>
          </a:p>
          <a:p>
            <a:pPr algn="just"/>
            <a:r>
              <a:rPr lang="en-US" sz="2800" dirty="0"/>
              <a:t>-1 </a:t>
            </a:r>
            <a:r>
              <a:rPr lang="ar-SA" sz="2800" dirty="0"/>
              <a:t>على المنتفع ان يستعمل الشيء بحسب ما اعد له وان يبذل من العناية في حفظه ما يبذله الشخص المعتاد، </a:t>
            </a:r>
            <a:r>
              <a:rPr lang="ar-SA" sz="2800" dirty="0" err="1"/>
              <a:t>وھو</a:t>
            </a:r>
            <a:r>
              <a:rPr lang="ar-SA" sz="2800" dirty="0"/>
              <a:t> مسؤول عن </a:t>
            </a:r>
            <a:r>
              <a:rPr lang="ar-SA" sz="2800" dirty="0" err="1"/>
              <a:t>ھلاكه</a:t>
            </a:r>
            <a:r>
              <a:rPr lang="ar-SA" sz="2800" dirty="0"/>
              <a:t> ولو </a:t>
            </a:r>
            <a:r>
              <a:rPr lang="ar-SA" sz="2800" dirty="0" err="1"/>
              <a:t>بغیر</a:t>
            </a:r>
            <a:r>
              <a:rPr lang="ar-SA" sz="2800" dirty="0"/>
              <a:t> تعد اذا كان قد تأخر رده الى صاحبه بعد </a:t>
            </a:r>
            <a:r>
              <a:rPr lang="ar-SA" sz="2800" dirty="0" err="1"/>
              <a:t>انتھاء</a:t>
            </a:r>
            <a:r>
              <a:rPr lang="ar-SA" sz="2800" dirty="0"/>
              <a:t> حق الانتفاع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-2 </a:t>
            </a:r>
            <a:r>
              <a:rPr lang="ar-SA" sz="2800" dirty="0"/>
              <a:t>وللمالك ان يعترض على استعمال </a:t>
            </a:r>
            <a:r>
              <a:rPr lang="ar-SA" sz="2800" dirty="0" err="1"/>
              <a:t>غیر</a:t>
            </a:r>
            <a:r>
              <a:rPr lang="ar-SA" sz="2800" dirty="0"/>
              <a:t> مشروع او </a:t>
            </a:r>
            <a:r>
              <a:rPr lang="ar-SA" sz="2800" dirty="0" err="1"/>
              <a:t>غیر</a:t>
            </a:r>
            <a:r>
              <a:rPr lang="ar-SA" sz="2800" dirty="0"/>
              <a:t> متفق مع </a:t>
            </a:r>
            <a:r>
              <a:rPr lang="ar-SA" sz="2800" dirty="0" err="1"/>
              <a:t>طبیعة</a:t>
            </a:r>
            <a:r>
              <a:rPr lang="ar-SA" sz="2800" dirty="0"/>
              <a:t> الشيء، فإذا اثبت ان حقوقه في خطر جاز ان يطالب بتقديم </a:t>
            </a:r>
            <a:r>
              <a:rPr lang="ar-SA" sz="2800" dirty="0" err="1"/>
              <a:t>تأمینات</a:t>
            </a:r>
            <a:r>
              <a:rPr lang="ar-SA" sz="2800" dirty="0"/>
              <a:t> فان لم </a:t>
            </a:r>
            <a:r>
              <a:rPr lang="ar-SA" sz="2800" dirty="0" err="1"/>
              <a:t>يقدمھا</a:t>
            </a:r>
            <a:r>
              <a:rPr lang="ar-SA" sz="2800" dirty="0"/>
              <a:t> المنتفع او بقي على الرغم من اعتراض المالك يستعمل </a:t>
            </a:r>
            <a:r>
              <a:rPr lang="ar-SA" sz="2800" dirty="0" err="1"/>
              <a:t>العین</a:t>
            </a:r>
            <a:r>
              <a:rPr lang="ar-SA" sz="2800" dirty="0"/>
              <a:t> استعمالاً </a:t>
            </a:r>
            <a:r>
              <a:rPr lang="ar-SA" sz="2800" dirty="0" err="1"/>
              <a:t>غیر</a:t>
            </a:r>
            <a:r>
              <a:rPr lang="ar-SA" sz="2800" dirty="0"/>
              <a:t> مشروع او </a:t>
            </a:r>
            <a:r>
              <a:rPr lang="ar-SA" sz="2800" dirty="0" err="1"/>
              <a:t>غیر</a:t>
            </a:r>
            <a:r>
              <a:rPr lang="ar-SA" sz="2800" dirty="0"/>
              <a:t> متفق مع </a:t>
            </a:r>
            <a:r>
              <a:rPr lang="ar-SA" sz="2800" dirty="0" err="1"/>
              <a:t>طبیعتھا</a:t>
            </a:r>
            <a:r>
              <a:rPr lang="ar-SA" sz="2800" dirty="0"/>
              <a:t> فللمحكمة ان </a:t>
            </a:r>
            <a:r>
              <a:rPr lang="ar-SA" sz="2800" dirty="0" err="1"/>
              <a:t>تنزعھا</a:t>
            </a:r>
            <a:r>
              <a:rPr lang="ar-SA" sz="2800" dirty="0"/>
              <a:t> من يده </a:t>
            </a:r>
            <a:r>
              <a:rPr lang="ar-SA" sz="2800" dirty="0" err="1"/>
              <a:t>وتسلمھا</a:t>
            </a:r>
            <a:r>
              <a:rPr lang="ar-SA" sz="2800" dirty="0"/>
              <a:t> الى عدل يتولى </a:t>
            </a:r>
            <a:r>
              <a:rPr lang="ar-SA" sz="2800" dirty="0" err="1"/>
              <a:t>ادارتھا</a:t>
            </a:r>
            <a:r>
              <a:rPr lang="ar-SA" sz="2800" dirty="0"/>
              <a:t> وللمحكمة تبعاً لخطورة الحال ان تحكم </a:t>
            </a:r>
            <a:r>
              <a:rPr lang="ar-SA" sz="2800" dirty="0" err="1"/>
              <a:t>بانتھاء</a:t>
            </a:r>
            <a:r>
              <a:rPr lang="ar-SA" sz="2800" dirty="0"/>
              <a:t> حق الانتفاع دون اخلال بحقوق </a:t>
            </a:r>
            <a:r>
              <a:rPr lang="ar-SA" sz="2800" dirty="0" err="1"/>
              <a:t>الغیر</a:t>
            </a:r>
            <a:r>
              <a:rPr lang="en-US" sz="2800" dirty="0"/>
              <a:t>.</a:t>
            </a: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6771139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2- التكاليف و النفقات .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1255</a:t>
            </a:r>
          </a:p>
          <a:p>
            <a:pPr algn="just"/>
            <a:r>
              <a:rPr lang="en-US" sz="2800" dirty="0"/>
              <a:t>-1 </a:t>
            </a:r>
            <a:r>
              <a:rPr lang="ar-SA" sz="2800" dirty="0"/>
              <a:t>المنتفع ملزم اثناء انتفاعه بكل ما يفرض على </a:t>
            </a:r>
            <a:r>
              <a:rPr lang="ar-SA" sz="2800" dirty="0" err="1"/>
              <a:t>العین</a:t>
            </a:r>
            <a:r>
              <a:rPr lang="ar-SA" sz="2800" dirty="0"/>
              <a:t> المنتفع </a:t>
            </a:r>
            <a:r>
              <a:rPr lang="ar-SA" sz="2800" dirty="0" err="1"/>
              <a:t>بھا</a:t>
            </a:r>
            <a:r>
              <a:rPr lang="ar-SA" sz="2800" dirty="0"/>
              <a:t> من </a:t>
            </a:r>
            <a:r>
              <a:rPr lang="ar-SA" sz="2800" dirty="0" err="1"/>
              <a:t>التكالیف</a:t>
            </a:r>
            <a:r>
              <a:rPr lang="ar-SA" sz="2800" dirty="0"/>
              <a:t> المعتادة  وبالنفقات التي </a:t>
            </a:r>
            <a:r>
              <a:rPr lang="ar-SA" sz="2800" dirty="0" err="1"/>
              <a:t>تقتضیھا</a:t>
            </a:r>
            <a:r>
              <a:rPr lang="ar-SA" sz="2800" dirty="0"/>
              <a:t> اعمال </a:t>
            </a:r>
            <a:r>
              <a:rPr lang="ar-SA" sz="2800" dirty="0" err="1"/>
              <a:t>الصیانة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2 </a:t>
            </a:r>
            <a:r>
              <a:rPr lang="ar-SA" sz="2800" dirty="0"/>
              <a:t>-اما </a:t>
            </a:r>
            <a:r>
              <a:rPr lang="ar-SA" sz="2800" dirty="0" err="1"/>
              <a:t>التكالیف</a:t>
            </a:r>
            <a:r>
              <a:rPr lang="ar-SA" sz="2800" dirty="0"/>
              <a:t> </a:t>
            </a:r>
            <a:r>
              <a:rPr lang="ar-SA" sz="2800" dirty="0" err="1"/>
              <a:t>غیر</a:t>
            </a:r>
            <a:r>
              <a:rPr lang="ar-SA" sz="2800" dirty="0"/>
              <a:t> المعتادة والاصلاحات </a:t>
            </a:r>
            <a:r>
              <a:rPr lang="ar-SA" sz="2800" dirty="0" err="1"/>
              <a:t>الجسمیة</a:t>
            </a:r>
            <a:r>
              <a:rPr lang="ar-SA" sz="2800" dirty="0"/>
              <a:t> التي لم تنشأ عن خطأ المنتفع، </a:t>
            </a:r>
            <a:r>
              <a:rPr lang="ar-SA" sz="2800" dirty="0" err="1"/>
              <a:t>فانھا</a:t>
            </a:r>
            <a:r>
              <a:rPr lang="ar-SA" sz="2800" dirty="0"/>
              <a:t> تكون على المالك بلا جبر </a:t>
            </a:r>
            <a:r>
              <a:rPr lang="ar-SA" sz="2800" dirty="0" err="1"/>
              <a:t>علیه</a:t>
            </a:r>
            <a:r>
              <a:rPr lang="ar-SA" sz="2800" dirty="0"/>
              <a:t>، ويلتزم المنتفع ان يؤدي للمالك فوائد ما نفقة في ذلك، كل </a:t>
            </a:r>
            <a:r>
              <a:rPr lang="ar-SA" sz="2800" dirty="0" err="1"/>
              <a:t>ھذا</a:t>
            </a:r>
            <a:r>
              <a:rPr lang="ar-SA" sz="2800" dirty="0"/>
              <a:t> ما لم يوجد اتفاق يقضي </a:t>
            </a:r>
            <a:r>
              <a:rPr lang="ar-SA" sz="2800" dirty="0" err="1"/>
              <a:t>بغیره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r>
              <a:rPr lang="ar-IQ" sz="2800" dirty="0" smtClean="0"/>
              <a:t>3-جرد المنقول و تقديم كفالة .</a:t>
            </a:r>
            <a:r>
              <a:rPr lang="ar-SA" sz="2800" dirty="0"/>
              <a:t> المادة</a:t>
            </a:r>
            <a:r>
              <a:rPr lang="en-US" sz="2800" dirty="0"/>
              <a:t> 1256</a:t>
            </a:r>
          </a:p>
          <a:p>
            <a:pPr algn="just"/>
            <a:r>
              <a:rPr lang="ar-SA" sz="2800" dirty="0"/>
              <a:t>اذا كان المال المقرر </a:t>
            </a:r>
            <a:r>
              <a:rPr lang="ar-SA" sz="2800" dirty="0" err="1"/>
              <a:t>علیه</a:t>
            </a:r>
            <a:r>
              <a:rPr lang="ar-SA" sz="2800" dirty="0"/>
              <a:t> حق الانتفاع منقولاً وجب جرده، ولزم المنتفع تقديم كفالة بإعادته بعد </a:t>
            </a:r>
            <a:r>
              <a:rPr lang="ar-SA" sz="2800" dirty="0" err="1"/>
              <a:t>انتھاء</a:t>
            </a:r>
            <a:r>
              <a:rPr lang="ar-SA" sz="2800" dirty="0"/>
              <a:t> مدة الانتفاع به، فإذا لم </a:t>
            </a:r>
            <a:r>
              <a:rPr lang="ar-SA" sz="2800" dirty="0" err="1"/>
              <a:t>يقدمھا</a:t>
            </a:r>
            <a:r>
              <a:rPr lang="ar-SA" sz="2800" dirty="0"/>
              <a:t> </a:t>
            </a:r>
            <a:r>
              <a:rPr lang="ar-SA" sz="2800" dirty="0" err="1"/>
              <a:t>بیع</a:t>
            </a:r>
            <a:r>
              <a:rPr lang="ar-SA" sz="2800" dirty="0"/>
              <a:t> المال المذكور ووظف ثمنه في شراء سندات عامة او بطريقة اخرى </a:t>
            </a:r>
            <a:r>
              <a:rPr lang="ar-SA" sz="2800" dirty="0" err="1"/>
              <a:t>فیستولي</a:t>
            </a:r>
            <a:r>
              <a:rPr lang="ar-SA" sz="2800" dirty="0"/>
              <a:t> المنتفع على الربح من ذلك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26793631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انقضاء حق المنفعة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800" dirty="0" smtClean="0"/>
              <a:t>1-انقضاء الاجل او موت المنتفع 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1257</a:t>
            </a:r>
            <a:r>
              <a:rPr lang="ar-SA" sz="2800" dirty="0" err="1" smtClean="0"/>
              <a:t>ينتھي</a:t>
            </a:r>
            <a:r>
              <a:rPr lang="ar-SA" sz="2800" dirty="0" smtClean="0"/>
              <a:t> </a:t>
            </a:r>
            <a:r>
              <a:rPr lang="ar-SA" sz="2800" dirty="0"/>
              <a:t>حق المنفعة بانقضاء الاجل </a:t>
            </a:r>
            <a:r>
              <a:rPr lang="ar-SA" sz="2800" dirty="0" err="1"/>
              <a:t>المعین</a:t>
            </a:r>
            <a:r>
              <a:rPr lang="ar-SA" sz="2800" dirty="0"/>
              <a:t> له فان لم </a:t>
            </a:r>
            <a:r>
              <a:rPr lang="ar-SA" sz="2800" dirty="0" err="1"/>
              <a:t>يعین</a:t>
            </a:r>
            <a:r>
              <a:rPr lang="ar-SA" sz="2800" dirty="0"/>
              <a:t> له اجل عد مقرراً مدى </a:t>
            </a:r>
            <a:r>
              <a:rPr lang="ar-SA" sz="2800" dirty="0" err="1"/>
              <a:t>حیاة</a:t>
            </a:r>
            <a:r>
              <a:rPr lang="ar-SA" sz="2800" dirty="0"/>
              <a:t> المنتفع </a:t>
            </a:r>
            <a:r>
              <a:rPr lang="ar-SA" sz="2800" dirty="0" err="1"/>
              <a:t>وھو</a:t>
            </a:r>
            <a:r>
              <a:rPr lang="ar-SA" sz="2800" dirty="0"/>
              <a:t> </a:t>
            </a:r>
            <a:r>
              <a:rPr lang="ar-SA" sz="2800" dirty="0" err="1"/>
              <a:t>ينتھي</a:t>
            </a:r>
            <a:r>
              <a:rPr lang="ar-SA" sz="2800" dirty="0"/>
              <a:t> على كل حال بموت المنتفع حتى قبل انقضاء الاجل </a:t>
            </a:r>
            <a:r>
              <a:rPr lang="ar-SA" sz="2800" dirty="0" err="1"/>
              <a:t>المعین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2- هلاك </a:t>
            </a:r>
            <a:r>
              <a:rPr lang="ar-IQ" sz="2800" dirty="0" err="1" smtClean="0"/>
              <a:t>الشئ</a:t>
            </a:r>
            <a:r>
              <a:rPr lang="ar-IQ" sz="2800" dirty="0" smtClean="0"/>
              <a:t> المنتفع به . </a:t>
            </a:r>
            <a:r>
              <a:rPr lang="ar-IQ" sz="2800" dirty="0"/>
              <a:t> </a:t>
            </a:r>
            <a:r>
              <a:rPr lang="ar-IQ" sz="2800" dirty="0" smtClean="0"/>
              <a:t>ا</a:t>
            </a:r>
            <a:r>
              <a:rPr lang="ar-SA" sz="2800" dirty="0" smtClean="0"/>
              <a:t>لمادة</a:t>
            </a:r>
            <a:r>
              <a:rPr lang="ar-IQ" sz="2800" dirty="0" smtClean="0"/>
              <a:t> 1258 </a:t>
            </a:r>
            <a:r>
              <a:rPr lang="en-US" sz="2800" dirty="0" smtClean="0"/>
              <a:t> -1  </a:t>
            </a:r>
            <a:r>
              <a:rPr lang="ar-SA" sz="2800" dirty="0" err="1"/>
              <a:t>ينتھي</a:t>
            </a:r>
            <a:r>
              <a:rPr lang="ar-SA" sz="2800" dirty="0"/>
              <a:t> حق المنفعة </a:t>
            </a:r>
            <a:r>
              <a:rPr lang="ar-SA" sz="2800" dirty="0" err="1"/>
              <a:t>بھلاك</a:t>
            </a:r>
            <a:r>
              <a:rPr lang="ar-SA" sz="2800" dirty="0"/>
              <a:t> الشيء </a:t>
            </a:r>
            <a:r>
              <a:rPr lang="ar-SA" sz="2800" dirty="0" err="1"/>
              <a:t>غیر</a:t>
            </a:r>
            <a:r>
              <a:rPr lang="ar-SA" sz="2800" dirty="0"/>
              <a:t> ا نه اذا عوض المالك عن </a:t>
            </a:r>
            <a:r>
              <a:rPr lang="ar-SA" sz="2800" dirty="0" err="1"/>
              <a:t>الھلاك</a:t>
            </a:r>
            <a:r>
              <a:rPr lang="ar-SA" sz="2800" dirty="0"/>
              <a:t> انتقل حق المنفعة الى </a:t>
            </a:r>
            <a:r>
              <a:rPr lang="ar-SA" sz="2800" dirty="0" err="1"/>
              <a:t>ھذا</a:t>
            </a:r>
            <a:r>
              <a:rPr lang="ar-SA" sz="2800" dirty="0"/>
              <a:t> التعويض</a:t>
            </a:r>
            <a:r>
              <a:rPr lang="en-US" sz="2800" dirty="0" smtClean="0"/>
              <a:t>.</a:t>
            </a:r>
            <a:r>
              <a:rPr lang="ar-IQ" sz="2800" dirty="0" smtClean="0"/>
              <a:t> </a:t>
            </a:r>
            <a:r>
              <a:rPr lang="en-US" sz="2800" dirty="0" smtClean="0"/>
              <a:t>2  </a:t>
            </a:r>
            <a:r>
              <a:rPr lang="ar-IQ" sz="2800" dirty="0"/>
              <a:t>-</a:t>
            </a:r>
            <a:r>
              <a:rPr lang="ar-SA" sz="2800" dirty="0"/>
              <a:t>واذا لم يكن </a:t>
            </a:r>
            <a:r>
              <a:rPr lang="ar-SA" sz="2800" dirty="0" err="1"/>
              <a:t>الھلاك</a:t>
            </a:r>
            <a:r>
              <a:rPr lang="ar-SA" sz="2800" dirty="0"/>
              <a:t> راجعاً الى خطأه المالك، فلا يجبر على اعادة الشيء الى اصله ولكنه اذا اعاده رجع للمنتفع حق </a:t>
            </a:r>
            <a:r>
              <a:rPr lang="ar-SA" sz="2800" dirty="0" err="1"/>
              <a:t>المنعفة</a:t>
            </a:r>
            <a:r>
              <a:rPr lang="ar-SA" sz="2800" dirty="0"/>
              <a:t> اذا لم يكن </a:t>
            </a:r>
            <a:r>
              <a:rPr lang="ar-SA" sz="2800" dirty="0" err="1"/>
              <a:t>الھلاك</a:t>
            </a:r>
            <a:r>
              <a:rPr lang="ar-SA" sz="2800" dirty="0"/>
              <a:t> بسببه وتطبق الفقرة </a:t>
            </a:r>
            <a:r>
              <a:rPr lang="ar-SA" sz="2800" dirty="0" err="1"/>
              <a:t>الثانیة</a:t>
            </a:r>
            <a:r>
              <a:rPr lang="ar-SA" sz="2800" dirty="0"/>
              <a:t> من المادة </a:t>
            </a:r>
            <a:r>
              <a:rPr lang="en-US" sz="2800" dirty="0"/>
              <a:t>1255 </a:t>
            </a:r>
            <a:r>
              <a:rPr lang="ar-SA" sz="2800" dirty="0"/>
              <a:t>في </a:t>
            </a:r>
            <a:r>
              <a:rPr lang="ar-SA" sz="2800" dirty="0" err="1"/>
              <a:t>ھذه</a:t>
            </a:r>
            <a:r>
              <a:rPr lang="ar-SA" sz="2800" dirty="0"/>
              <a:t> الحالة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/>
              <a:t>3</a:t>
            </a:r>
            <a:r>
              <a:rPr lang="ar-IQ" sz="2800" dirty="0" smtClean="0"/>
              <a:t>-اتحاد الذمة . </a:t>
            </a: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1259</a:t>
            </a:r>
            <a:r>
              <a:rPr lang="ar-IQ" sz="2800" dirty="0" smtClean="0"/>
              <a:t> </a:t>
            </a:r>
            <a:r>
              <a:rPr lang="ar-SA" sz="2800" dirty="0" err="1" smtClean="0"/>
              <a:t>ينتھي</a:t>
            </a:r>
            <a:r>
              <a:rPr lang="ar-SA" sz="2800" dirty="0" smtClean="0"/>
              <a:t> </a:t>
            </a:r>
            <a:r>
              <a:rPr lang="ar-SA" sz="2800" dirty="0"/>
              <a:t>حق المنفعة اذا اجتمع في شخص واحد صفتا المنتفع والمالك </a:t>
            </a:r>
            <a:r>
              <a:rPr lang="ar-SA" sz="2800" dirty="0" err="1"/>
              <a:t>غیر</a:t>
            </a:r>
            <a:r>
              <a:rPr lang="ar-SA" sz="2800" dirty="0"/>
              <a:t> انه لا يعد </a:t>
            </a:r>
            <a:r>
              <a:rPr lang="ar-SA" sz="2800" dirty="0" err="1"/>
              <a:t>منتھیاً</a:t>
            </a:r>
            <a:r>
              <a:rPr lang="ar-SA" sz="2800" dirty="0"/>
              <a:t> ان كان للمالك مصلحة في بقائه ان كانت الرقبة </a:t>
            </a:r>
            <a:r>
              <a:rPr lang="ar-SA" sz="2800" dirty="0" err="1"/>
              <a:t>مرھونة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ar-IQ" sz="2800" dirty="0" smtClean="0"/>
          </a:p>
          <a:p>
            <a:pPr marL="0" indent="0" algn="just">
              <a:buNone/>
            </a:pPr>
            <a:endParaRPr lang="ar-IQ" sz="2800" dirty="0" smtClean="0"/>
          </a:p>
          <a:p>
            <a:pPr algn="just"/>
            <a:endParaRPr lang="en-US" sz="2800" dirty="0"/>
          </a:p>
          <a:p>
            <a:pPr algn="just"/>
            <a:endParaRPr lang="ar-IQ" sz="2800" dirty="0" smtClean="0"/>
          </a:p>
          <a:p>
            <a:pPr algn="just"/>
            <a:endParaRPr lang="en-US" sz="2800" dirty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729201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4- التقادم   </a:t>
            </a:r>
            <a:r>
              <a:rPr lang="ar-SA" dirty="0" smtClean="0"/>
              <a:t>المادة</a:t>
            </a:r>
            <a:r>
              <a:rPr lang="en-US" dirty="0" smtClean="0"/>
              <a:t> 1260</a:t>
            </a:r>
            <a:r>
              <a:rPr lang="ar-IQ" dirty="0" smtClean="0"/>
              <a:t> </a:t>
            </a:r>
            <a:r>
              <a:rPr lang="ar-SA" dirty="0" err="1" smtClean="0"/>
              <a:t>ينتھي</a:t>
            </a:r>
            <a:r>
              <a:rPr lang="ar-SA" dirty="0" smtClean="0"/>
              <a:t> </a:t>
            </a:r>
            <a:r>
              <a:rPr lang="ar-SA" dirty="0"/>
              <a:t>حق المنفعة بعدم الاستعمال مدة خمس عشرة سنة</a:t>
            </a:r>
            <a:r>
              <a:rPr lang="en-US" dirty="0" smtClean="0"/>
              <a:t>.</a:t>
            </a:r>
            <a:endParaRPr lang="ar-IQ" dirty="0" smtClean="0"/>
          </a:p>
          <a:p>
            <a:pPr marL="0" indent="0" algn="just">
              <a:buNone/>
            </a:pPr>
            <a:r>
              <a:rPr lang="ar-IQ" dirty="0"/>
              <a:t>5</a:t>
            </a:r>
            <a:r>
              <a:rPr lang="ar-IQ" dirty="0" smtClean="0"/>
              <a:t>- الاستعمال غير المشروع </a:t>
            </a:r>
            <a:r>
              <a:rPr lang="en-US" dirty="0"/>
              <a:t> </a:t>
            </a:r>
            <a:r>
              <a:rPr lang="ar-SA" dirty="0" smtClean="0"/>
              <a:t>المادة</a:t>
            </a:r>
            <a:r>
              <a:rPr lang="en-US" dirty="0" smtClean="0"/>
              <a:t> 1254</a:t>
            </a:r>
            <a:r>
              <a:rPr lang="ar-IQ" dirty="0" smtClean="0"/>
              <a:t> </a:t>
            </a:r>
            <a:r>
              <a:rPr lang="en-US" dirty="0" smtClean="0"/>
              <a:t>-</a:t>
            </a:r>
            <a:r>
              <a:rPr lang="en-US" dirty="0"/>
              <a:t>2 </a:t>
            </a:r>
            <a:r>
              <a:rPr lang="ar-SA" dirty="0"/>
              <a:t>وللمالك ان يعترض على استعمال </a:t>
            </a:r>
            <a:r>
              <a:rPr lang="ar-SA" dirty="0" err="1"/>
              <a:t>غیر</a:t>
            </a:r>
            <a:r>
              <a:rPr lang="ar-SA" dirty="0"/>
              <a:t> مشروع او </a:t>
            </a:r>
            <a:r>
              <a:rPr lang="ar-SA" dirty="0" err="1"/>
              <a:t>غیر</a:t>
            </a:r>
            <a:r>
              <a:rPr lang="ar-SA" dirty="0"/>
              <a:t> متفق مع </a:t>
            </a:r>
            <a:r>
              <a:rPr lang="ar-SA" dirty="0" err="1"/>
              <a:t>طبیعة</a:t>
            </a:r>
            <a:r>
              <a:rPr lang="ar-SA" dirty="0"/>
              <a:t> الشيء، فإذا اثبت ان حقوقه في خطر جاز ان يطالب بتقديم </a:t>
            </a:r>
            <a:r>
              <a:rPr lang="ar-SA" dirty="0" err="1"/>
              <a:t>تأمینات</a:t>
            </a:r>
            <a:r>
              <a:rPr lang="ar-SA" dirty="0"/>
              <a:t> فان لم </a:t>
            </a:r>
            <a:r>
              <a:rPr lang="ar-SA" dirty="0" err="1"/>
              <a:t>يقدمھا</a:t>
            </a:r>
            <a:r>
              <a:rPr lang="ar-SA" dirty="0"/>
              <a:t> المنتفع او بقي على الرغم من اعتراض المالك يستعمل </a:t>
            </a:r>
            <a:r>
              <a:rPr lang="ar-SA" dirty="0" err="1"/>
              <a:t>العین</a:t>
            </a:r>
            <a:r>
              <a:rPr lang="ar-SA" dirty="0"/>
              <a:t> استعمالاً </a:t>
            </a:r>
            <a:r>
              <a:rPr lang="ar-SA" dirty="0" err="1"/>
              <a:t>غیر</a:t>
            </a:r>
            <a:r>
              <a:rPr lang="ar-SA" dirty="0"/>
              <a:t> مشروع او </a:t>
            </a:r>
            <a:r>
              <a:rPr lang="ar-SA" dirty="0" err="1"/>
              <a:t>غیر</a:t>
            </a:r>
            <a:r>
              <a:rPr lang="ar-SA" dirty="0"/>
              <a:t> متفق مع </a:t>
            </a:r>
            <a:r>
              <a:rPr lang="ar-SA" dirty="0" err="1"/>
              <a:t>طبیعتھا</a:t>
            </a:r>
            <a:r>
              <a:rPr lang="ar-SA" dirty="0"/>
              <a:t> فللمحكمة ان </a:t>
            </a:r>
            <a:r>
              <a:rPr lang="ar-SA" dirty="0" err="1"/>
              <a:t>تنزعھا</a:t>
            </a:r>
            <a:r>
              <a:rPr lang="ar-SA" dirty="0"/>
              <a:t> من يده </a:t>
            </a:r>
            <a:r>
              <a:rPr lang="ar-SA" dirty="0" err="1"/>
              <a:t>وتسلمھا</a:t>
            </a:r>
            <a:r>
              <a:rPr lang="ar-SA" dirty="0"/>
              <a:t> الى عدل يتولى </a:t>
            </a:r>
            <a:r>
              <a:rPr lang="ar-SA" dirty="0" err="1"/>
              <a:t>ادارتھا</a:t>
            </a:r>
            <a:r>
              <a:rPr lang="ar-SA" dirty="0"/>
              <a:t> وللمحكمة تبعاً لخطورة الحال ان تحكم </a:t>
            </a:r>
            <a:r>
              <a:rPr lang="ar-SA" dirty="0" err="1"/>
              <a:t>بانتھاء</a:t>
            </a:r>
            <a:r>
              <a:rPr lang="ar-SA" dirty="0"/>
              <a:t> حق الانتفاع دون اخلال بحقوق </a:t>
            </a:r>
            <a:r>
              <a:rPr lang="ar-SA" dirty="0" err="1"/>
              <a:t>الغیر</a:t>
            </a:r>
            <a:r>
              <a:rPr lang="en-US" dirty="0" smtClean="0"/>
              <a:t>.</a:t>
            </a:r>
            <a:endParaRPr lang="ar-IQ" dirty="0" smtClean="0"/>
          </a:p>
          <a:p>
            <a:pPr marL="0" indent="0" algn="just">
              <a:buNone/>
            </a:pPr>
            <a:r>
              <a:rPr lang="ar-IQ" dirty="0" smtClean="0"/>
              <a:t>6- التنازل عن حق المنفعة 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390849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حق الاستعمال و حق السكنى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التعريف 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1261</a:t>
            </a:r>
            <a:r>
              <a:rPr lang="ar-SA" sz="2800" dirty="0" smtClean="0"/>
              <a:t>يصح </a:t>
            </a:r>
            <a:r>
              <a:rPr lang="ar-SA" sz="2800" dirty="0"/>
              <a:t>ان يكون </a:t>
            </a:r>
            <a:r>
              <a:rPr lang="ar-SA" sz="2800" dirty="0" err="1"/>
              <a:t>تملیك</a:t>
            </a:r>
            <a:r>
              <a:rPr lang="ar-SA" sz="2800" dirty="0"/>
              <a:t> المنفعة قاصراً على الاستعمال او على السكنى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>
              <a:buNone/>
            </a:pPr>
            <a:endParaRPr lang="ar-IQ" sz="2800" dirty="0"/>
          </a:p>
          <a:p>
            <a:pPr marL="0" indent="0">
              <a:buNone/>
            </a:pPr>
            <a:endParaRPr lang="ar-IQ" sz="2800" dirty="0" smtClean="0"/>
          </a:p>
          <a:p>
            <a:pPr marL="0" indent="0">
              <a:buNone/>
            </a:pPr>
            <a:endParaRPr lang="ar-IQ" sz="2800" dirty="0"/>
          </a:p>
          <a:p>
            <a:pPr marL="0" indent="0">
              <a:buNone/>
            </a:pPr>
            <a:endParaRPr lang="ar-IQ" sz="2800" dirty="0" smtClean="0"/>
          </a:p>
          <a:p>
            <a:pPr marL="0" indent="0">
              <a:buNone/>
            </a:pPr>
            <a:r>
              <a:rPr lang="ar-IQ" sz="2800" dirty="0" smtClean="0"/>
              <a:t>نطاق الاستعمال 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1262</a:t>
            </a:r>
            <a:r>
              <a:rPr lang="ar-SA" sz="2800" dirty="0" smtClean="0"/>
              <a:t>نطاق </a:t>
            </a:r>
            <a:r>
              <a:rPr lang="ar-SA" sz="2800" dirty="0"/>
              <a:t>حق الاستعمال وحق السكنى يتحدد بمقدار ما يحتاج </a:t>
            </a:r>
            <a:r>
              <a:rPr lang="ar-SA" sz="2800" dirty="0" err="1"/>
              <a:t>الیه</a:t>
            </a:r>
            <a:r>
              <a:rPr lang="ar-SA" sz="2800" dirty="0"/>
              <a:t> صاحب الحق واسرته في خاصة </a:t>
            </a:r>
            <a:r>
              <a:rPr lang="ar-SA" sz="2800" dirty="0" err="1"/>
              <a:t>انفسھم</a:t>
            </a:r>
            <a:r>
              <a:rPr lang="en-US" sz="2800" dirty="0"/>
              <a:t>.</a:t>
            </a:r>
          </a:p>
          <a:p>
            <a:endParaRPr lang="ar-IQ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3999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871296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95916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920</Words>
  <Application>Microsoft Office PowerPoint</Application>
  <PresentationFormat>عرض على الشاشة (3:4)‏</PresentationFormat>
  <Paragraphs>87</Paragraphs>
  <Slides>15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عرض تقديمي في PowerPoint</vt:lpstr>
      <vt:lpstr>حق المنفعة </vt:lpstr>
      <vt:lpstr>اسباب اكتساب حق المنفعة</vt:lpstr>
      <vt:lpstr>حقوق المنتفع و التزاماته</vt:lpstr>
      <vt:lpstr>التزامات المنتفع</vt:lpstr>
      <vt:lpstr>عرض تقديمي في PowerPoint</vt:lpstr>
      <vt:lpstr>انقضاء حق المنفعة </vt:lpstr>
      <vt:lpstr>عرض تقديمي في PowerPoint</vt:lpstr>
      <vt:lpstr>حق الاستعمال و حق السكنى </vt:lpstr>
      <vt:lpstr>احكام حق الاستعمال و حق السكنى </vt:lpstr>
      <vt:lpstr>حق المساطحة</vt:lpstr>
      <vt:lpstr>احكام حق المساطحة</vt:lpstr>
      <vt:lpstr>عرض تقديمي في PowerPoint</vt:lpstr>
      <vt:lpstr>انقضاء حق المساطحة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49</cp:revision>
  <dcterms:created xsi:type="dcterms:W3CDTF">2021-03-07T18:56:47Z</dcterms:created>
  <dcterms:modified xsi:type="dcterms:W3CDTF">2021-03-07T22:00:40Z</dcterms:modified>
</cp:coreProperties>
</file>