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7" r:id="rId10"/>
    <p:sldId id="268" r:id="rId11"/>
    <p:sldId id="269" r:id="rId12"/>
    <p:sldId id="271"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10/14/2021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599"/>
            <a:ext cx="9144000" cy="914401"/>
          </a:xfrm>
        </p:spPr>
        <p:txBody>
          <a:bodyPr>
            <a:normAutofit fontScale="90000"/>
          </a:bodyPr>
          <a:lstStyle/>
          <a:p>
            <a:pPr algn="l"/>
            <a:r>
              <a:rPr lang="en-US" sz="2800" b="1" dirty="0">
                <a:latin typeface="Times New Roman" pitchFamily="18" charset="0"/>
                <a:cs typeface="Times New Roman" pitchFamily="18" charset="0"/>
              </a:rPr>
              <a:t/>
            </a:r>
            <a:br>
              <a:rPr lang="en-US" sz="2800" b="1" dirty="0">
                <a:latin typeface="Times New Roman" pitchFamily="18" charset="0"/>
                <a:cs typeface="Times New Roman" pitchFamily="18" charset="0"/>
              </a:rPr>
            </a:br>
            <a:r>
              <a:rPr lang="en-US" sz="2800" b="1" dirty="0">
                <a:latin typeface="Times New Roman" pitchFamily="18" charset="0"/>
                <a:cs typeface="Times New Roman" pitchFamily="18" charset="0"/>
              </a:rPr>
              <a:t>Physiology of the digestive system</a:t>
            </a:r>
          </a:p>
        </p:txBody>
      </p:sp>
      <p:sp>
        <p:nvSpPr>
          <p:cNvPr id="3" name="Subtitle 2"/>
          <p:cNvSpPr>
            <a:spLocks noGrp="1"/>
          </p:cNvSpPr>
          <p:nvPr>
            <p:ph type="subTitle" idx="1"/>
          </p:nvPr>
        </p:nvSpPr>
        <p:spPr>
          <a:xfrm>
            <a:off x="0" y="1143000"/>
            <a:ext cx="9067800" cy="5715000"/>
          </a:xfrm>
        </p:spPr>
        <p:txBody>
          <a:bodyPr>
            <a:normAutofit/>
          </a:bodyPr>
          <a:lstStyle/>
          <a:p>
            <a:pPr indent="457200" algn="just">
              <a:lnSpc>
                <a:spcPct val="160000"/>
              </a:lnSpc>
            </a:pPr>
            <a:r>
              <a:rPr lang="en-US" sz="2400" dirty="0">
                <a:solidFill>
                  <a:schemeClr val="tx1"/>
                </a:solidFill>
                <a:latin typeface="Times New Roman" pitchFamily="18" charset="0"/>
                <a:ea typeface="+mj-ea"/>
                <a:cs typeface="Times New Roman" pitchFamily="18" charset="0"/>
              </a:rPr>
              <a:t>The digestive processes gradually break down the foods eaten until they are in a form suitable for absorption.</a:t>
            </a:r>
          </a:p>
          <a:p>
            <a:pPr indent="457200" algn="just">
              <a:lnSpc>
                <a:spcPct val="160000"/>
              </a:lnSpc>
            </a:pPr>
            <a:r>
              <a:rPr lang="en-US" sz="2400" dirty="0">
                <a:solidFill>
                  <a:schemeClr val="tx1"/>
                </a:solidFill>
                <a:latin typeface="Times New Roman" pitchFamily="18" charset="0"/>
                <a:ea typeface="+mj-ea"/>
                <a:cs typeface="Times New Roman" pitchFamily="18" charset="0"/>
              </a:rPr>
              <a:t> For example, meat, even when cooked, is chemically too complex to be absorbed from the alimentary canal.</a:t>
            </a:r>
          </a:p>
          <a:p>
            <a:pPr indent="457200" algn="just">
              <a:lnSpc>
                <a:spcPct val="160000"/>
              </a:lnSpc>
            </a:pPr>
            <a:r>
              <a:rPr lang="en-US" sz="2400" dirty="0">
                <a:solidFill>
                  <a:schemeClr val="tx1"/>
                </a:solidFill>
                <a:latin typeface="Times New Roman" pitchFamily="18" charset="0"/>
                <a:ea typeface="+mj-ea"/>
                <a:cs typeface="Times New Roman" pitchFamily="18" charset="0"/>
              </a:rPr>
              <a:t> Digestion releases its constituents: amino acids, mineral salts, fat and vitamins.</a:t>
            </a:r>
          </a:p>
          <a:p>
            <a:pPr indent="457200" algn="just">
              <a:lnSpc>
                <a:spcPct val="160000"/>
              </a:lnSpc>
            </a:pPr>
            <a:r>
              <a:rPr lang="en-US" sz="2400" dirty="0">
                <a:solidFill>
                  <a:schemeClr val="tx1"/>
                </a:solidFill>
                <a:latin typeface="Times New Roman" pitchFamily="18" charset="0"/>
                <a:ea typeface="+mj-ea"/>
                <a:cs typeface="Times New Roman" pitchFamily="18" charset="0"/>
              </a:rPr>
              <a:t> Digestive enzymes that effect these changes are secreted into the canal by specialized glands, some of which are in the walls of the canal and some outside the canal, but with ducts leading into it.</a:t>
            </a:r>
          </a:p>
        </p:txBody>
      </p:sp>
    </p:spTree>
    <p:extLst>
      <p:ext uri="{BB962C8B-B14F-4D97-AF65-F5344CB8AC3E}">
        <p14:creationId xmlns:p14="http://schemas.microsoft.com/office/powerpoint/2010/main" val="4165791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marL="0" indent="0" algn="just">
              <a:buNone/>
            </a:pPr>
            <a:endParaRPr lang="en-US" dirty="0">
              <a:latin typeface="Times New Roman" pitchFamily="18" charset="0"/>
              <a:cs typeface="Times New Roman" pitchFamily="18" charset="0"/>
            </a:endParaRPr>
          </a:p>
          <a:p>
            <a:pPr marL="0" indent="0" algn="just">
              <a:buNone/>
            </a:pPr>
            <a:endParaRPr lang="en-US" dirty="0">
              <a:latin typeface="Times New Roman" pitchFamily="18" charset="0"/>
              <a:cs typeface="Times New Roman" pitchFamily="18" charset="0"/>
            </a:endParaRPr>
          </a:p>
          <a:p>
            <a:pPr marL="0" indent="0" algn="just">
              <a:lnSpc>
                <a:spcPct val="150000"/>
              </a:lnSpc>
              <a:buNone/>
            </a:pPr>
            <a:r>
              <a:rPr lang="en-US" b="1" dirty="0">
                <a:latin typeface="Times New Roman" pitchFamily="18" charset="0"/>
                <a:cs typeface="Times New Roman" pitchFamily="18" charset="0"/>
              </a:rPr>
              <a:t>Intestinal juice</a:t>
            </a:r>
          </a:p>
          <a:p>
            <a:pPr marL="0" indent="0" algn="just">
              <a:lnSpc>
                <a:spcPct val="150000"/>
              </a:lnSpc>
              <a:buNone/>
            </a:pPr>
            <a:r>
              <a:rPr lang="en-US" dirty="0">
                <a:latin typeface="Times New Roman" pitchFamily="18" charset="0"/>
                <a:cs typeface="Times New Roman" pitchFamily="18" charset="0"/>
              </a:rPr>
              <a:t>About 1500 ml of intestinal juice are secreted daily by the glands of the small intestine. It consists of:</a:t>
            </a:r>
          </a:p>
          <a:p>
            <a:pPr marL="514350" indent="-514350" algn="just">
              <a:buFont typeface="+mj-lt"/>
              <a:buAutoNum type="arabicPeriod"/>
            </a:pPr>
            <a:r>
              <a:rPr lang="en-US" dirty="0">
                <a:latin typeface="Times New Roman" pitchFamily="18" charset="0"/>
                <a:cs typeface="Times New Roman" pitchFamily="18" charset="0"/>
              </a:rPr>
              <a:t>water</a:t>
            </a:r>
          </a:p>
          <a:p>
            <a:pPr marL="514350" indent="-514350" algn="just">
              <a:buFont typeface="+mj-lt"/>
              <a:buAutoNum type="arabicPeriod"/>
            </a:pPr>
            <a:r>
              <a:rPr lang="en-US" dirty="0">
                <a:latin typeface="Times New Roman" pitchFamily="18" charset="0"/>
                <a:cs typeface="Times New Roman" pitchFamily="18" charset="0"/>
              </a:rPr>
              <a:t>mucus</a:t>
            </a:r>
          </a:p>
          <a:p>
            <a:pPr marL="514350" indent="-514350" algn="just">
              <a:buFont typeface="+mj-lt"/>
              <a:buAutoNum type="arabicPeriod"/>
            </a:pPr>
            <a:r>
              <a:rPr lang="en-US" dirty="0">
                <a:latin typeface="Times New Roman" pitchFamily="18" charset="0"/>
                <a:cs typeface="Times New Roman" pitchFamily="18" charset="0"/>
              </a:rPr>
              <a:t>mineral salts.</a:t>
            </a:r>
          </a:p>
          <a:p>
            <a:pPr marL="0" indent="0" algn="just">
              <a:lnSpc>
                <a:spcPct val="150000"/>
              </a:lnSpc>
              <a:buNone/>
            </a:pPr>
            <a:r>
              <a:rPr lang="en-US" dirty="0">
                <a:latin typeface="Times New Roman" pitchFamily="18" charset="0"/>
                <a:cs typeface="Times New Roman" pitchFamily="18" charset="0"/>
              </a:rPr>
              <a:t>The pH of intestinal juice is usually between 7.8 and 8.0.</a:t>
            </a:r>
          </a:p>
          <a:p>
            <a:pPr marL="0" indent="0" algn="just">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723715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marL="0" indent="0" algn="just">
              <a:buNone/>
            </a:pPr>
            <a:endParaRPr lang="en-US" dirty="0">
              <a:latin typeface="Times New Roman" pitchFamily="18" charset="0"/>
              <a:cs typeface="Times New Roman" pitchFamily="18" charset="0"/>
            </a:endParaRPr>
          </a:p>
          <a:p>
            <a:pPr marL="0" indent="0" algn="just">
              <a:buNone/>
            </a:pPr>
            <a:endParaRPr lang="en-US" dirty="0">
              <a:latin typeface="Times New Roman" pitchFamily="18" charset="0"/>
              <a:cs typeface="Times New Roman" pitchFamily="18" charset="0"/>
            </a:endParaRPr>
          </a:p>
          <a:p>
            <a:pPr marL="0" indent="0" algn="just">
              <a:lnSpc>
                <a:spcPct val="170000"/>
              </a:lnSpc>
              <a:buNone/>
            </a:pPr>
            <a:r>
              <a:rPr lang="en-US" sz="3400" b="1" dirty="0">
                <a:latin typeface="Times New Roman" pitchFamily="18" charset="0"/>
                <a:cs typeface="Times New Roman" pitchFamily="18" charset="0"/>
              </a:rPr>
              <a:t>Functions of the small intestine</a:t>
            </a:r>
          </a:p>
          <a:p>
            <a:pPr marL="0" indent="0" algn="just">
              <a:lnSpc>
                <a:spcPct val="170000"/>
              </a:lnSpc>
              <a:buNone/>
            </a:pPr>
            <a:r>
              <a:rPr lang="en-US" sz="3400" dirty="0">
                <a:latin typeface="Times New Roman" pitchFamily="18" charset="0"/>
                <a:cs typeface="Times New Roman" pitchFamily="18" charset="0"/>
              </a:rPr>
              <a:t>1-onward movement of its contents by peristalsis</a:t>
            </a:r>
          </a:p>
          <a:p>
            <a:pPr marL="0" indent="0" algn="just">
              <a:lnSpc>
                <a:spcPct val="170000"/>
              </a:lnSpc>
              <a:buNone/>
            </a:pPr>
            <a:r>
              <a:rPr lang="en-US" sz="3400" dirty="0">
                <a:latin typeface="Times New Roman" pitchFamily="18" charset="0"/>
                <a:cs typeface="Times New Roman" pitchFamily="18" charset="0"/>
              </a:rPr>
              <a:t>2-secretion of intestinal juice</a:t>
            </a:r>
          </a:p>
          <a:p>
            <a:pPr marL="0" indent="0" algn="just">
              <a:lnSpc>
                <a:spcPct val="170000"/>
              </a:lnSpc>
              <a:buNone/>
            </a:pPr>
            <a:r>
              <a:rPr lang="en-US" sz="3400" dirty="0">
                <a:latin typeface="Times New Roman" pitchFamily="18" charset="0"/>
                <a:cs typeface="Times New Roman" pitchFamily="18" charset="0"/>
              </a:rPr>
              <a:t>3-completion of chemical digestion of carbohydrates, protein and fats</a:t>
            </a:r>
          </a:p>
          <a:p>
            <a:pPr marL="0" indent="0" algn="just">
              <a:lnSpc>
                <a:spcPct val="170000"/>
              </a:lnSpc>
              <a:buNone/>
            </a:pPr>
            <a:r>
              <a:rPr lang="en-US" sz="3400" dirty="0">
                <a:latin typeface="Times New Roman" pitchFamily="18" charset="0"/>
                <a:cs typeface="Times New Roman" pitchFamily="18" charset="0"/>
              </a:rPr>
              <a:t>4-protection against infection by microbes</a:t>
            </a:r>
          </a:p>
          <a:p>
            <a:pPr marL="0" indent="0" algn="just">
              <a:lnSpc>
                <a:spcPct val="170000"/>
              </a:lnSpc>
              <a:buNone/>
            </a:pPr>
            <a:r>
              <a:rPr lang="en-US" sz="3400" dirty="0">
                <a:latin typeface="Times New Roman" pitchFamily="18" charset="0"/>
                <a:cs typeface="Times New Roman" pitchFamily="18" charset="0"/>
              </a:rPr>
              <a:t>5-secretion of the hormones cholecystokinin (CCK) and secretin</a:t>
            </a:r>
          </a:p>
          <a:p>
            <a:pPr marL="0" indent="0" algn="just">
              <a:lnSpc>
                <a:spcPct val="170000"/>
              </a:lnSpc>
              <a:buNone/>
            </a:pPr>
            <a:r>
              <a:rPr lang="en-US" sz="3400" dirty="0">
                <a:latin typeface="Times New Roman" pitchFamily="18" charset="0"/>
                <a:cs typeface="Times New Roman" pitchFamily="18" charset="0"/>
              </a:rPr>
              <a:t>6-absorption of nutrients.</a:t>
            </a:r>
          </a:p>
        </p:txBody>
      </p:sp>
    </p:spTree>
    <p:extLst>
      <p:ext uri="{BB962C8B-B14F-4D97-AF65-F5344CB8AC3E}">
        <p14:creationId xmlns:p14="http://schemas.microsoft.com/office/powerpoint/2010/main" val="3063002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a:bodyPr>
          <a:lstStyle/>
          <a:p>
            <a:pPr marL="0" indent="0" algn="just">
              <a:buNone/>
            </a:pPr>
            <a:endParaRPr lang="en-US" b="1" dirty="0">
              <a:latin typeface="Times New Roman" pitchFamily="18" charset="0"/>
              <a:cs typeface="Times New Roman" pitchFamily="18" charset="0"/>
            </a:endParaRPr>
          </a:p>
          <a:p>
            <a:pPr marL="0" indent="0" algn="just">
              <a:buNone/>
            </a:pPr>
            <a:endParaRPr lang="en-US" b="1" dirty="0">
              <a:latin typeface="Times New Roman" pitchFamily="18" charset="0"/>
              <a:cs typeface="Times New Roman" pitchFamily="18" charset="0"/>
            </a:endParaRPr>
          </a:p>
          <a:p>
            <a:pPr marL="0" indent="0" algn="just">
              <a:buNone/>
            </a:pPr>
            <a:r>
              <a:rPr lang="en-US" b="1" dirty="0">
                <a:latin typeface="Times New Roman" pitchFamily="18" charset="0"/>
                <a:cs typeface="Times New Roman" pitchFamily="18" charset="0"/>
              </a:rPr>
              <a:t>Functions of pancreatic juice</a:t>
            </a:r>
          </a:p>
          <a:p>
            <a:pPr marL="0" indent="0" algn="just">
              <a:buNone/>
            </a:pPr>
            <a:r>
              <a:rPr lang="en-US" dirty="0">
                <a:latin typeface="Times New Roman" pitchFamily="18" charset="0"/>
                <a:cs typeface="Times New Roman" pitchFamily="18" charset="0"/>
              </a:rPr>
              <a:t>1-Digestion of proteins</a:t>
            </a:r>
          </a:p>
          <a:p>
            <a:pPr marL="0" indent="0" algn="just">
              <a:buNone/>
            </a:pPr>
            <a:r>
              <a:rPr lang="en-US" dirty="0">
                <a:latin typeface="Times New Roman" pitchFamily="18" charset="0"/>
                <a:cs typeface="Times New Roman" pitchFamily="18" charset="0"/>
              </a:rPr>
              <a:t>2-Digestion of carbohydrates</a:t>
            </a:r>
          </a:p>
          <a:p>
            <a:pPr marL="0" indent="0" algn="just">
              <a:buNone/>
            </a:pPr>
            <a:r>
              <a:rPr lang="en-US" dirty="0">
                <a:latin typeface="Times New Roman" pitchFamily="18" charset="0"/>
                <a:cs typeface="Times New Roman" pitchFamily="18" charset="0"/>
              </a:rPr>
              <a:t>3-Digestion of fats</a:t>
            </a:r>
          </a:p>
          <a:p>
            <a:pPr marL="0" indent="0" algn="just">
              <a:buNone/>
            </a:pPr>
            <a:endParaRPr lang="en-US" dirty="0">
              <a:latin typeface="Times New Roman" pitchFamily="18" charset="0"/>
              <a:cs typeface="Times New Roman" pitchFamily="18" charset="0"/>
            </a:endParaRPr>
          </a:p>
          <a:p>
            <a:pPr marL="0" indent="0" algn="just">
              <a:buNone/>
            </a:pPr>
            <a:r>
              <a:rPr lang="en-US" b="1" dirty="0">
                <a:latin typeface="Times New Roman" pitchFamily="18" charset="0"/>
                <a:cs typeface="Times New Roman" pitchFamily="18" charset="0"/>
              </a:rPr>
              <a:t>Functions of the large intestine, rectum and anal canal</a:t>
            </a:r>
          </a:p>
          <a:p>
            <a:pPr marL="0" indent="0" algn="just">
              <a:buNone/>
            </a:pPr>
            <a:r>
              <a:rPr lang="en-US" dirty="0">
                <a:latin typeface="Times New Roman" pitchFamily="18" charset="0"/>
                <a:cs typeface="Times New Roman" pitchFamily="18" charset="0"/>
              </a:rPr>
              <a:t>1-Absorption</a:t>
            </a:r>
          </a:p>
          <a:p>
            <a:pPr marL="0" indent="0" algn="just">
              <a:buNone/>
            </a:pPr>
            <a:r>
              <a:rPr lang="en-US" dirty="0">
                <a:latin typeface="Times New Roman" pitchFamily="18" charset="0"/>
                <a:cs typeface="Times New Roman" pitchFamily="18" charset="0"/>
              </a:rPr>
              <a:t>2-Microbial activity</a:t>
            </a:r>
          </a:p>
          <a:p>
            <a:pPr marL="0" indent="0" algn="just">
              <a:buNone/>
            </a:pPr>
            <a:r>
              <a:rPr lang="en-US" dirty="0">
                <a:latin typeface="Times New Roman" pitchFamily="18" charset="0"/>
                <a:cs typeface="Times New Roman" pitchFamily="18" charset="0"/>
              </a:rPr>
              <a:t>3-Mass movement</a:t>
            </a:r>
          </a:p>
          <a:p>
            <a:pPr marL="0" indent="0" algn="just">
              <a:buNone/>
            </a:pPr>
            <a:r>
              <a:rPr lang="en-US" dirty="0">
                <a:latin typeface="Times New Roman" pitchFamily="18" charset="0"/>
                <a:cs typeface="Times New Roman" pitchFamily="18" charset="0"/>
              </a:rPr>
              <a:t>4-Defaecation</a:t>
            </a:r>
          </a:p>
          <a:p>
            <a:endParaRPr lang="en-US" dirty="0"/>
          </a:p>
        </p:txBody>
      </p:sp>
    </p:spTree>
    <p:extLst>
      <p:ext uri="{BB962C8B-B14F-4D97-AF65-F5344CB8AC3E}">
        <p14:creationId xmlns:p14="http://schemas.microsoft.com/office/powerpoint/2010/main" val="3695709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62500" lnSpcReduction="20000"/>
          </a:bodyPr>
          <a:lstStyle/>
          <a:p>
            <a:pPr marL="0" indent="0">
              <a:buNone/>
            </a:pPr>
            <a:endParaRPr lang="en-US" b="1" dirty="0">
              <a:latin typeface="Times New Roman" pitchFamily="18" charset="0"/>
              <a:cs typeface="Times New Roman" pitchFamily="18" charset="0"/>
            </a:endParaRPr>
          </a:p>
          <a:p>
            <a:pPr marL="0" indent="0">
              <a:buNone/>
            </a:pPr>
            <a:endParaRPr lang="en-US" b="1" dirty="0">
              <a:latin typeface="Times New Roman" pitchFamily="18" charset="0"/>
              <a:cs typeface="Times New Roman" pitchFamily="18" charset="0"/>
            </a:endParaRPr>
          </a:p>
          <a:p>
            <a:pPr marL="0" indent="0">
              <a:lnSpc>
                <a:spcPct val="170000"/>
              </a:lnSpc>
              <a:buNone/>
            </a:pPr>
            <a:r>
              <a:rPr lang="en-US" b="1" dirty="0">
                <a:latin typeface="Times New Roman" pitchFamily="18" charset="0"/>
                <a:cs typeface="Times New Roman" pitchFamily="18" charset="0"/>
              </a:rPr>
              <a:t>Liver </a:t>
            </a:r>
          </a:p>
          <a:p>
            <a:pPr marL="0" indent="0">
              <a:lnSpc>
                <a:spcPct val="170000"/>
              </a:lnSpc>
              <a:buNone/>
            </a:pPr>
            <a:r>
              <a:rPr lang="en-US" b="1" dirty="0">
                <a:latin typeface="Times New Roman" pitchFamily="18" charset="0"/>
                <a:cs typeface="Times New Roman" pitchFamily="18" charset="0"/>
              </a:rPr>
              <a:t>Functions of the liver</a:t>
            </a:r>
          </a:p>
          <a:p>
            <a:pPr marL="0" indent="0">
              <a:lnSpc>
                <a:spcPct val="170000"/>
              </a:lnSpc>
              <a:buNone/>
            </a:pPr>
            <a:r>
              <a:rPr lang="en-US" dirty="0">
                <a:latin typeface="Times New Roman" pitchFamily="18" charset="0"/>
                <a:cs typeface="Times New Roman" pitchFamily="18" charset="0"/>
              </a:rPr>
              <a:t>1.Carbohydrate metabolism</a:t>
            </a:r>
          </a:p>
          <a:p>
            <a:pPr marL="0" indent="0">
              <a:lnSpc>
                <a:spcPct val="170000"/>
              </a:lnSpc>
              <a:buNone/>
            </a:pPr>
            <a:r>
              <a:rPr lang="en-US" dirty="0">
                <a:latin typeface="Times New Roman" pitchFamily="18" charset="0"/>
                <a:cs typeface="Times New Roman" pitchFamily="18" charset="0"/>
              </a:rPr>
              <a:t>2.Fat metabolism</a:t>
            </a:r>
          </a:p>
          <a:p>
            <a:pPr marL="0" indent="0">
              <a:lnSpc>
                <a:spcPct val="170000"/>
              </a:lnSpc>
              <a:buNone/>
            </a:pPr>
            <a:r>
              <a:rPr lang="en-US" dirty="0">
                <a:latin typeface="Times New Roman" pitchFamily="18" charset="0"/>
                <a:cs typeface="Times New Roman" pitchFamily="18" charset="0"/>
              </a:rPr>
              <a:t>3.Protein metabolism</a:t>
            </a:r>
          </a:p>
          <a:p>
            <a:pPr marL="0" indent="0">
              <a:lnSpc>
                <a:spcPct val="170000"/>
              </a:lnSpc>
              <a:buNone/>
            </a:pPr>
            <a:r>
              <a:rPr lang="en-US" dirty="0">
                <a:latin typeface="Times New Roman" pitchFamily="18" charset="0"/>
                <a:cs typeface="Times New Roman" pitchFamily="18" charset="0"/>
              </a:rPr>
              <a:t>4.Synthesis of plasma proteins</a:t>
            </a:r>
          </a:p>
          <a:p>
            <a:pPr marL="0" indent="0">
              <a:lnSpc>
                <a:spcPct val="170000"/>
              </a:lnSpc>
              <a:buNone/>
            </a:pPr>
            <a:r>
              <a:rPr lang="en-US" dirty="0">
                <a:latin typeface="Times New Roman" pitchFamily="18" charset="0"/>
                <a:cs typeface="Times New Roman" pitchFamily="18" charset="0"/>
              </a:rPr>
              <a:t>5.Breakdown of erythrocytes and </a:t>
            </a:r>
            <a:r>
              <a:rPr lang="en-US" dirty="0" err="1">
                <a:latin typeface="Times New Roman" pitchFamily="18" charset="0"/>
                <a:cs typeface="Times New Roman" pitchFamily="18" charset="0"/>
              </a:rPr>
              <a:t>defence</a:t>
            </a:r>
            <a:r>
              <a:rPr lang="en-US" dirty="0">
                <a:latin typeface="Times New Roman" pitchFamily="18" charset="0"/>
                <a:cs typeface="Times New Roman" pitchFamily="18" charset="0"/>
              </a:rPr>
              <a:t> against microbes</a:t>
            </a:r>
          </a:p>
          <a:p>
            <a:pPr marL="0" indent="0">
              <a:lnSpc>
                <a:spcPct val="170000"/>
              </a:lnSpc>
              <a:buNone/>
            </a:pPr>
            <a:r>
              <a:rPr lang="en-US" dirty="0">
                <a:latin typeface="Times New Roman" pitchFamily="18" charset="0"/>
                <a:cs typeface="Times New Roman" pitchFamily="18" charset="0"/>
              </a:rPr>
              <a:t>6.Detoxification of drugs and toxic substances</a:t>
            </a:r>
          </a:p>
          <a:p>
            <a:pPr marL="0" indent="0">
              <a:lnSpc>
                <a:spcPct val="170000"/>
              </a:lnSpc>
              <a:buNone/>
            </a:pPr>
            <a:r>
              <a:rPr lang="en-US" dirty="0">
                <a:latin typeface="Times New Roman" pitchFamily="18" charset="0"/>
                <a:cs typeface="Times New Roman" pitchFamily="18" charset="0"/>
              </a:rPr>
              <a:t>7.Inactivation of hormones</a:t>
            </a:r>
          </a:p>
          <a:p>
            <a:pPr marL="0" indent="0">
              <a:lnSpc>
                <a:spcPct val="170000"/>
              </a:lnSpc>
              <a:buNone/>
            </a:pPr>
            <a:r>
              <a:rPr lang="en-US" dirty="0">
                <a:latin typeface="Times New Roman" pitchFamily="18" charset="0"/>
                <a:cs typeface="Times New Roman" pitchFamily="18" charset="0"/>
              </a:rPr>
              <a:t>8.Production of heat</a:t>
            </a:r>
          </a:p>
          <a:p>
            <a:pPr marL="0" indent="0">
              <a:lnSpc>
                <a:spcPct val="170000"/>
              </a:lnSpc>
              <a:buNone/>
            </a:pPr>
            <a:r>
              <a:rPr lang="en-US" dirty="0">
                <a:latin typeface="Times New Roman" pitchFamily="18" charset="0"/>
                <a:cs typeface="Times New Roman" pitchFamily="18" charset="0"/>
              </a:rPr>
              <a:t>9.Secretion of bile</a:t>
            </a:r>
          </a:p>
          <a:p>
            <a:pPr marL="0" indent="0">
              <a:lnSpc>
                <a:spcPct val="170000"/>
              </a:lnSpc>
              <a:buNone/>
            </a:pPr>
            <a:r>
              <a:rPr lang="en-US" dirty="0">
                <a:latin typeface="Times New Roman" pitchFamily="18" charset="0"/>
                <a:cs typeface="Times New Roman" pitchFamily="18" charset="0"/>
              </a:rPr>
              <a:t>10.Storage.</a:t>
            </a:r>
          </a:p>
          <a:p>
            <a:endParaRPr lang="en-US" dirty="0"/>
          </a:p>
        </p:txBody>
      </p:sp>
    </p:spTree>
    <p:extLst>
      <p:ext uri="{BB962C8B-B14F-4D97-AF65-F5344CB8AC3E}">
        <p14:creationId xmlns:p14="http://schemas.microsoft.com/office/powerpoint/2010/main" val="611184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0" indent="0" algn="just">
              <a:lnSpc>
                <a:spcPct val="200000"/>
              </a:lnSpc>
              <a:buNone/>
            </a:pPr>
            <a:endParaRPr lang="en-US" dirty="0">
              <a:latin typeface="Times New Roman" pitchFamily="18" charset="0"/>
              <a:cs typeface="Times New Roman" pitchFamily="18" charset="0"/>
            </a:endParaRPr>
          </a:p>
          <a:p>
            <a:pPr marL="0" indent="457200" algn="just">
              <a:lnSpc>
                <a:spcPct val="150000"/>
              </a:lnSpc>
              <a:buNone/>
            </a:pPr>
            <a:r>
              <a:rPr lang="en-US" dirty="0">
                <a:latin typeface="Times New Roman" pitchFamily="18" charset="0"/>
                <a:cs typeface="Times New Roman" pitchFamily="18" charset="0"/>
              </a:rPr>
              <a:t>After absorption, nutrients are used to synthesize body constituents.</a:t>
            </a:r>
          </a:p>
          <a:p>
            <a:pPr marL="0" indent="457200" algn="just">
              <a:lnSpc>
                <a:spcPct val="150000"/>
              </a:lnSpc>
              <a:buNone/>
            </a:pPr>
            <a:r>
              <a:rPr lang="en-US" dirty="0">
                <a:latin typeface="Times New Roman" pitchFamily="18" charset="0"/>
                <a:cs typeface="Times New Roman" pitchFamily="18" charset="0"/>
              </a:rPr>
              <a:t> They provide the raw materials for the manufacture of new cells, hormones and enzymes, and the energy needed for these and other processes and for the disposal of waste materials.</a:t>
            </a:r>
          </a:p>
        </p:txBody>
      </p:sp>
    </p:spTree>
    <p:extLst>
      <p:ext uri="{BB962C8B-B14F-4D97-AF65-F5344CB8AC3E}">
        <p14:creationId xmlns:p14="http://schemas.microsoft.com/office/powerpoint/2010/main" val="1173338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7709"/>
            <a:ext cx="9144000" cy="6858000"/>
          </a:xfrm>
        </p:spPr>
        <p:txBody>
          <a:bodyPr>
            <a:normAutofit fontScale="32500" lnSpcReduction="20000"/>
          </a:bodyPr>
          <a:lstStyle/>
          <a:p>
            <a:pPr marL="0" indent="0">
              <a:buNone/>
            </a:pPr>
            <a:endParaRPr lang="en-US"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a:p>
            <a:pPr marL="0" indent="0">
              <a:lnSpc>
                <a:spcPct val="170000"/>
              </a:lnSpc>
              <a:buNone/>
            </a:pPr>
            <a:endParaRPr lang="en-US" sz="7400" b="1" dirty="0">
              <a:latin typeface="Times New Roman" pitchFamily="18" charset="0"/>
              <a:cs typeface="Times New Roman" pitchFamily="18" charset="0"/>
            </a:endParaRPr>
          </a:p>
          <a:p>
            <a:pPr marL="0" indent="0">
              <a:lnSpc>
                <a:spcPct val="170000"/>
              </a:lnSpc>
              <a:buNone/>
            </a:pPr>
            <a:r>
              <a:rPr lang="en-US" sz="7400" b="1" dirty="0">
                <a:latin typeface="Times New Roman" pitchFamily="18" charset="0"/>
                <a:cs typeface="Times New Roman" pitchFamily="18" charset="0"/>
              </a:rPr>
              <a:t>The activities in the digestive system can be grouped under five main headings.</a:t>
            </a:r>
            <a:endParaRPr lang="en-US" sz="5500" dirty="0">
              <a:latin typeface="Times New Roman" pitchFamily="18" charset="0"/>
              <a:cs typeface="Times New Roman" pitchFamily="18" charset="0"/>
            </a:endParaRPr>
          </a:p>
          <a:p>
            <a:pPr marL="0" indent="0">
              <a:lnSpc>
                <a:spcPct val="170000"/>
              </a:lnSpc>
              <a:buNone/>
            </a:pPr>
            <a:r>
              <a:rPr lang="en-US" sz="5500" b="1" dirty="0">
                <a:latin typeface="Times New Roman" pitchFamily="18" charset="0"/>
                <a:cs typeface="Times New Roman" pitchFamily="18" charset="0"/>
              </a:rPr>
              <a:t>1-Ingestion</a:t>
            </a:r>
          </a:p>
          <a:p>
            <a:pPr marL="0" indent="0">
              <a:lnSpc>
                <a:spcPct val="170000"/>
              </a:lnSpc>
              <a:buNone/>
            </a:pPr>
            <a:r>
              <a:rPr lang="en-US" sz="5500" dirty="0">
                <a:latin typeface="Times New Roman" pitchFamily="18" charset="0"/>
                <a:cs typeface="Times New Roman" pitchFamily="18" charset="0"/>
              </a:rPr>
              <a:t>This is the taking of food into the alimentary tract, i.e. eating and drinking.</a:t>
            </a:r>
          </a:p>
          <a:p>
            <a:pPr marL="0" indent="0">
              <a:lnSpc>
                <a:spcPct val="170000"/>
              </a:lnSpc>
              <a:buNone/>
            </a:pPr>
            <a:r>
              <a:rPr lang="en-US" sz="5500" b="1" dirty="0">
                <a:latin typeface="Times New Roman" pitchFamily="18" charset="0"/>
                <a:cs typeface="Times New Roman" pitchFamily="18" charset="0"/>
              </a:rPr>
              <a:t>2-Propulsion</a:t>
            </a:r>
          </a:p>
          <a:p>
            <a:pPr marL="0" indent="0">
              <a:lnSpc>
                <a:spcPct val="170000"/>
              </a:lnSpc>
              <a:buNone/>
            </a:pPr>
            <a:r>
              <a:rPr lang="en-US" sz="5500" dirty="0">
                <a:latin typeface="Times New Roman" pitchFamily="18" charset="0"/>
                <a:cs typeface="Times New Roman" pitchFamily="18" charset="0"/>
              </a:rPr>
              <a:t>This mixes and moves the contents along the alimentary tract.</a:t>
            </a:r>
          </a:p>
          <a:p>
            <a:pPr marL="0" indent="0">
              <a:lnSpc>
                <a:spcPct val="170000"/>
              </a:lnSpc>
              <a:buNone/>
            </a:pPr>
            <a:r>
              <a:rPr lang="en-US" sz="5500" b="1" dirty="0">
                <a:latin typeface="Times New Roman" pitchFamily="18" charset="0"/>
                <a:cs typeface="Times New Roman" pitchFamily="18" charset="0"/>
              </a:rPr>
              <a:t>3-Digestion</a:t>
            </a:r>
          </a:p>
          <a:p>
            <a:pPr marL="0" indent="0">
              <a:lnSpc>
                <a:spcPct val="170000"/>
              </a:lnSpc>
              <a:buNone/>
            </a:pPr>
            <a:r>
              <a:rPr lang="en-US" sz="5500" dirty="0">
                <a:latin typeface="Times New Roman" pitchFamily="18" charset="0"/>
                <a:cs typeface="Times New Roman" pitchFamily="18" charset="0"/>
              </a:rPr>
              <a:t>This consists of:</a:t>
            </a:r>
          </a:p>
          <a:p>
            <a:pPr marL="0" indent="0">
              <a:lnSpc>
                <a:spcPct val="170000"/>
              </a:lnSpc>
              <a:buNone/>
            </a:pPr>
            <a:r>
              <a:rPr lang="en-US" sz="5500" dirty="0">
                <a:latin typeface="Times New Roman" pitchFamily="18" charset="0"/>
                <a:cs typeface="Times New Roman" pitchFamily="18" charset="0"/>
              </a:rPr>
              <a:t>•Mechanical breakdown of food by, e.g. mastication (chewing)</a:t>
            </a:r>
          </a:p>
          <a:p>
            <a:pPr marL="0" indent="0">
              <a:lnSpc>
                <a:spcPct val="170000"/>
              </a:lnSpc>
              <a:buNone/>
            </a:pPr>
            <a:r>
              <a:rPr lang="en-US" sz="5500" dirty="0">
                <a:latin typeface="Times New Roman" pitchFamily="18" charset="0"/>
                <a:cs typeface="Times New Roman" pitchFamily="18" charset="0"/>
              </a:rPr>
              <a:t>•Chemical digestion of food into small molecules by enzymes present in secretions produced by glands and accessory organs of the digestive system.</a:t>
            </a:r>
          </a:p>
          <a:p>
            <a:endParaRPr lang="en-US" sz="3400" dirty="0"/>
          </a:p>
        </p:txBody>
      </p:sp>
    </p:spTree>
    <p:extLst>
      <p:ext uri="{BB962C8B-B14F-4D97-AF65-F5344CB8AC3E}">
        <p14:creationId xmlns:p14="http://schemas.microsoft.com/office/powerpoint/2010/main" val="1261556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marL="0" indent="0" algn="just">
              <a:buNone/>
            </a:pPr>
            <a:endParaRPr lang="en-US" dirty="0">
              <a:latin typeface="Times New Roman" pitchFamily="18" charset="0"/>
              <a:cs typeface="Times New Roman" pitchFamily="18" charset="0"/>
            </a:endParaRPr>
          </a:p>
          <a:p>
            <a:pPr marL="0" indent="0" algn="just">
              <a:buNone/>
            </a:pPr>
            <a:endParaRPr lang="en-US" dirty="0">
              <a:latin typeface="Times New Roman" pitchFamily="18" charset="0"/>
              <a:cs typeface="Times New Roman" pitchFamily="18" charset="0"/>
            </a:endParaRPr>
          </a:p>
          <a:p>
            <a:pPr marL="0" indent="0" algn="just">
              <a:buNone/>
            </a:pPr>
            <a:r>
              <a:rPr lang="en-US" b="1" dirty="0">
                <a:latin typeface="Times New Roman" pitchFamily="18" charset="0"/>
                <a:cs typeface="Times New Roman" pitchFamily="18" charset="0"/>
              </a:rPr>
              <a:t>4-Absorption</a:t>
            </a:r>
          </a:p>
          <a:p>
            <a:pPr marL="0" indent="0" algn="just">
              <a:lnSpc>
                <a:spcPct val="160000"/>
              </a:lnSpc>
              <a:buNone/>
            </a:pPr>
            <a:r>
              <a:rPr lang="en-US" dirty="0">
                <a:latin typeface="Times New Roman" pitchFamily="18" charset="0"/>
                <a:cs typeface="Times New Roman" pitchFamily="18" charset="0"/>
              </a:rPr>
              <a:t>This is the process by which digested food substances pass through the walls of some organs of the alimentary canal into the blood and lymph capillaries for circulation and use by body cells.</a:t>
            </a:r>
          </a:p>
          <a:p>
            <a:pPr marL="0" indent="0" algn="just">
              <a:lnSpc>
                <a:spcPct val="160000"/>
              </a:lnSpc>
              <a:buNone/>
            </a:pPr>
            <a:endParaRPr lang="en-US" dirty="0">
              <a:latin typeface="Times New Roman" pitchFamily="18" charset="0"/>
              <a:cs typeface="Times New Roman" pitchFamily="18" charset="0"/>
            </a:endParaRPr>
          </a:p>
          <a:p>
            <a:pPr marL="0" indent="0" algn="just">
              <a:buNone/>
            </a:pPr>
            <a:r>
              <a:rPr lang="en-US" b="1" dirty="0">
                <a:latin typeface="Times New Roman" pitchFamily="18" charset="0"/>
                <a:cs typeface="Times New Roman" pitchFamily="18" charset="0"/>
              </a:rPr>
              <a:t>5-Elimination</a:t>
            </a:r>
          </a:p>
          <a:p>
            <a:pPr marL="0" indent="0" algn="just">
              <a:lnSpc>
                <a:spcPct val="170000"/>
              </a:lnSpc>
              <a:buNone/>
            </a:pPr>
            <a:r>
              <a:rPr lang="en-US" dirty="0">
                <a:latin typeface="Times New Roman" pitchFamily="18" charset="0"/>
                <a:cs typeface="Times New Roman" pitchFamily="18" charset="0"/>
              </a:rPr>
              <a:t>Food substances that have been eaten but cannot be digested and absorbed are excreted from the alimentary canal as </a:t>
            </a:r>
            <a:r>
              <a:rPr lang="en-US" dirty="0" err="1">
                <a:latin typeface="Times New Roman" pitchFamily="18" charset="0"/>
                <a:cs typeface="Times New Roman" pitchFamily="18" charset="0"/>
              </a:rPr>
              <a:t>faeces</a:t>
            </a:r>
            <a:r>
              <a:rPr lang="en-US" dirty="0">
                <a:latin typeface="Times New Roman" pitchFamily="18" charset="0"/>
                <a:cs typeface="Times New Roman" pitchFamily="18" charset="0"/>
              </a:rPr>
              <a:t> by the process of defecation.</a:t>
            </a:r>
          </a:p>
          <a:p>
            <a:endParaRPr lang="en-US" dirty="0"/>
          </a:p>
        </p:txBody>
      </p:sp>
    </p:spTree>
    <p:extLst>
      <p:ext uri="{BB962C8B-B14F-4D97-AF65-F5344CB8AC3E}">
        <p14:creationId xmlns:p14="http://schemas.microsoft.com/office/powerpoint/2010/main" val="221362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just">
              <a:buNone/>
            </a:pPr>
            <a:endParaRPr lang="en-US" dirty="0">
              <a:latin typeface="Times New Roman" pitchFamily="18" charset="0"/>
              <a:cs typeface="Times New Roman" pitchFamily="18" charset="0"/>
            </a:endParaRPr>
          </a:p>
          <a:p>
            <a:pPr marL="0" indent="0" algn="just">
              <a:buNone/>
            </a:pPr>
            <a:endParaRPr lang="en-US" b="1" dirty="0">
              <a:latin typeface="Times New Roman" pitchFamily="18" charset="0"/>
              <a:cs typeface="Times New Roman" pitchFamily="18" charset="0"/>
            </a:endParaRPr>
          </a:p>
          <a:p>
            <a:pPr marL="0" indent="0" algn="just">
              <a:buNone/>
            </a:pPr>
            <a:r>
              <a:rPr lang="en-US" b="1" dirty="0">
                <a:latin typeface="Times New Roman" pitchFamily="18" charset="0"/>
                <a:cs typeface="Times New Roman" pitchFamily="18" charset="0"/>
              </a:rPr>
              <a:t>Functions of the tongue</a:t>
            </a:r>
          </a:p>
          <a:p>
            <a:pPr marL="0" indent="0" algn="just">
              <a:buNone/>
            </a:pPr>
            <a:r>
              <a:rPr lang="en-US" dirty="0">
                <a:latin typeface="Times New Roman" pitchFamily="18" charset="0"/>
                <a:cs typeface="Times New Roman" pitchFamily="18" charset="0"/>
              </a:rPr>
              <a:t>The tongue plays an important part in:</a:t>
            </a:r>
          </a:p>
          <a:p>
            <a:pPr marL="0" indent="0" algn="just">
              <a:buNone/>
            </a:pPr>
            <a:r>
              <a:rPr lang="en-US" dirty="0">
                <a:latin typeface="Times New Roman" pitchFamily="18" charset="0"/>
                <a:cs typeface="Times New Roman" pitchFamily="18" charset="0"/>
              </a:rPr>
              <a:t>•Chewing (mastication)</a:t>
            </a:r>
          </a:p>
          <a:p>
            <a:pPr marL="0" indent="0" algn="just">
              <a:buNone/>
            </a:pPr>
            <a:r>
              <a:rPr lang="en-US" dirty="0">
                <a:latin typeface="Times New Roman" pitchFamily="18" charset="0"/>
                <a:cs typeface="Times New Roman" pitchFamily="18" charset="0"/>
              </a:rPr>
              <a:t>•Swallowing (deglutition)</a:t>
            </a:r>
          </a:p>
          <a:p>
            <a:pPr marL="0" indent="0" algn="just">
              <a:buNone/>
            </a:pPr>
            <a:r>
              <a:rPr lang="en-US" dirty="0">
                <a:latin typeface="Times New Roman" pitchFamily="18" charset="0"/>
                <a:cs typeface="Times New Roman" pitchFamily="18" charset="0"/>
              </a:rPr>
              <a:t>•Speech</a:t>
            </a:r>
          </a:p>
          <a:p>
            <a:pPr marL="0" indent="0" algn="just">
              <a:buNone/>
            </a:pPr>
            <a:r>
              <a:rPr lang="en-US" dirty="0">
                <a:latin typeface="Times New Roman" pitchFamily="18" charset="0"/>
                <a:cs typeface="Times New Roman" pitchFamily="18" charset="0"/>
              </a:rPr>
              <a:t>•Taste. </a:t>
            </a:r>
          </a:p>
          <a:p>
            <a:pPr marL="0" indent="0" algn="just">
              <a:lnSpc>
                <a:spcPct val="110000"/>
              </a:lnSpc>
              <a:buNone/>
            </a:pPr>
            <a:r>
              <a:rPr lang="en-US" b="1" dirty="0">
                <a:latin typeface="Times New Roman" pitchFamily="18" charset="0"/>
                <a:cs typeface="Times New Roman" pitchFamily="18" charset="0"/>
              </a:rPr>
              <a:t>Functions of the teeth</a:t>
            </a:r>
          </a:p>
          <a:p>
            <a:pPr marL="0" indent="457200" algn="just">
              <a:lnSpc>
                <a:spcPct val="110000"/>
              </a:lnSpc>
              <a:buFont typeface="+mj-lt"/>
              <a:buAutoNum type="arabicPeriod"/>
            </a:pPr>
            <a:r>
              <a:rPr lang="en-US" dirty="0">
                <a:latin typeface="Times New Roman" pitchFamily="18" charset="0"/>
                <a:cs typeface="Times New Roman" pitchFamily="18" charset="0"/>
              </a:rPr>
              <a:t>Biting off pieces of food </a:t>
            </a:r>
          </a:p>
          <a:p>
            <a:pPr marL="0" indent="457200" algn="just">
              <a:lnSpc>
                <a:spcPct val="110000"/>
              </a:lnSpc>
              <a:buFont typeface="+mj-lt"/>
              <a:buAutoNum type="arabicPeriod"/>
            </a:pPr>
            <a:r>
              <a:rPr lang="en-US" dirty="0">
                <a:latin typeface="Times New Roman" pitchFamily="18" charset="0"/>
                <a:cs typeface="Times New Roman" pitchFamily="18" charset="0"/>
              </a:rPr>
              <a:t>Grinding or chewing food.</a:t>
            </a:r>
          </a:p>
          <a:p>
            <a:endParaRPr lang="en-US" dirty="0"/>
          </a:p>
        </p:txBody>
      </p:sp>
    </p:spTree>
    <p:extLst>
      <p:ext uri="{BB962C8B-B14F-4D97-AF65-F5344CB8AC3E}">
        <p14:creationId xmlns:p14="http://schemas.microsoft.com/office/powerpoint/2010/main" val="1392381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marL="0" indent="0">
              <a:buNone/>
            </a:pPr>
            <a:endParaRPr lang="en-US"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a:p>
            <a:pPr marL="0" indent="0" algn="just">
              <a:buNone/>
            </a:pPr>
            <a:r>
              <a:rPr lang="en-US" b="1" dirty="0">
                <a:latin typeface="Times New Roman" pitchFamily="18" charset="0"/>
                <a:cs typeface="Times New Roman" pitchFamily="18" charset="0"/>
              </a:rPr>
              <a:t>Saliva</a:t>
            </a:r>
          </a:p>
          <a:p>
            <a:pPr marL="0" indent="457200" algn="just">
              <a:lnSpc>
                <a:spcPct val="170000"/>
              </a:lnSpc>
              <a:buNone/>
            </a:pPr>
            <a:r>
              <a:rPr lang="en-US" dirty="0">
                <a:latin typeface="Times New Roman" pitchFamily="18" charset="0"/>
                <a:cs typeface="Times New Roman" pitchFamily="18" charset="0"/>
              </a:rPr>
              <a:t>Saliva is the combined secretions from the salivary glands and the small mucus-secreting glands of the oral mucosa. About 1.5 </a:t>
            </a:r>
            <a:r>
              <a:rPr lang="en-US" dirty="0" err="1">
                <a:latin typeface="Times New Roman" pitchFamily="18" charset="0"/>
                <a:cs typeface="Times New Roman" pitchFamily="18" charset="0"/>
              </a:rPr>
              <a:t>litres</a:t>
            </a:r>
            <a:r>
              <a:rPr lang="en-US" dirty="0">
                <a:latin typeface="Times New Roman" pitchFamily="18" charset="0"/>
                <a:cs typeface="Times New Roman" pitchFamily="18" charset="0"/>
              </a:rPr>
              <a:t> of saliva is produced daily.</a:t>
            </a:r>
          </a:p>
          <a:p>
            <a:pPr marL="0" indent="0" algn="just">
              <a:buNone/>
            </a:pPr>
            <a:endParaRPr lang="en-US" dirty="0">
              <a:latin typeface="Times New Roman" pitchFamily="18" charset="0"/>
              <a:cs typeface="Times New Roman" pitchFamily="18" charset="0"/>
            </a:endParaRPr>
          </a:p>
          <a:p>
            <a:pPr marL="0" indent="0" algn="just">
              <a:buNone/>
            </a:pPr>
            <a:r>
              <a:rPr lang="en-US" b="1" dirty="0">
                <a:latin typeface="Times New Roman" pitchFamily="18" charset="0"/>
                <a:cs typeface="Times New Roman" pitchFamily="18" charset="0"/>
              </a:rPr>
              <a:t>Composition of saliva</a:t>
            </a:r>
          </a:p>
          <a:p>
            <a:pPr marL="0" indent="0" algn="just">
              <a:buNone/>
            </a:pPr>
            <a:r>
              <a:rPr lang="en-US" dirty="0">
                <a:latin typeface="Times New Roman" pitchFamily="18" charset="0"/>
                <a:cs typeface="Times New Roman" pitchFamily="18" charset="0"/>
              </a:rPr>
              <a:t>•Water</a:t>
            </a:r>
          </a:p>
          <a:p>
            <a:pPr marL="0" indent="0" algn="just">
              <a:buNone/>
            </a:pPr>
            <a:r>
              <a:rPr lang="en-US" dirty="0">
                <a:latin typeface="Times New Roman" pitchFamily="18" charset="0"/>
                <a:cs typeface="Times New Roman" pitchFamily="18" charset="0"/>
              </a:rPr>
              <a:t>•Mineral salts</a:t>
            </a:r>
          </a:p>
          <a:p>
            <a:pPr marL="0" indent="0" algn="just">
              <a:buNone/>
            </a:pPr>
            <a:r>
              <a:rPr lang="en-US" dirty="0">
                <a:latin typeface="Times New Roman" pitchFamily="18" charset="0"/>
                <a:cs typeface="Times New Roman" pitchFamily="18" charset="0"/>
              </a:rPr>
              <a:t>•A digestive enzyme: salivary amylase</a:t>
            </a:r>
          </a:p>
          <a:p>
            <a:pPr marL="0" indent="0" algn="just">
              <a:buNone/>
            </a:pPr>
            <a:r>
              <a:rPr lang="en-US" dirty="0">
                <a:latin typeface="Times New Roman" pitchFamily="18" charset="0"/>
                <a:cs typeface="Times New Roman" pitchFamily="18" charset="0"/>
              </a:rPr>
              <a:t>•Mucus</a:t>
            </a:r>
          </a:p>
          <a:p>
            <a:pPr marL="0" indent="0" algn="just">
              <a:buNone/>
            </a:pPr>
            <a:r>
              <a:rPr lang="en-US" dirty="0">
                <a:latin typeface="Times New Roman" pitchFamily="18" charset="0"/>
                <a:cs typeface="Times New Roman" pitchFamily="18" charset="0"/>
              </a:rPr>
              <a:t>•Lysozyme</a:t>
            </a:r>
          </a:p>
          <a:p>
            <a:pPr marL="0" indent="0" algn="just">
              <a:buNone/>
            </a:pP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Immunoglobulins</a:t>
            </a: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•Blood-clotting factors.</a:t>
            </a:r>
          </a:p>
          <a:p>
            <a:endParaRPr lang="en-US" dirty="0"/>
          </a:p>
        </p:txBody>
      </p:sp>
    </p:spTree>
    <p:extLst>
      <p:ext uri="{BB962C8B-B14F-4D97-AF65-F5344CB8AC3E}">
        <p14:creationId xmlns:p14="http://schemas.microsoft.com/office/powerpoint/2010/main" val="2374711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marL="0" indent="0">
              <a:buNone/>
            </a:pPr>
            <a:endParaRPr lang="en-US" dirty="0"/>
          </a:p>
          <a:p>
            <a:pPr marL="0" indent="0">
              <a:buNone/>
            </a:pPr>
            <a:endParaRPr lang="en-US" dirty="0"/>
          </a:p>
          <a:p>
            <a:pPr marL="0" indent="0">
              <a:lnSpc>
                <a:spcPct val="120000"/>
              </a:lnSpc>
              <a:buNone/>
            </a:pPr>
            <a:r>
              <a:rPr lang="en-US" sz="5900" b="1" dirty="0">
                <a:latin typeface="Times New Roman" pitchFamily="18" charset="0"/>
                <a:cs typeface="Times New Roman" pitchFamily="18" charset="0"/>
              </a:rPr>
              <a:t>Functions of saliva</a:t>
            </a:r>
          </a:p>
          <a:p>
            <a:pPr marL="0" indent="0">
              <a:lnSpc>
                <a:spcPct val="120000"/>
              </a:lnSpc>
              <a:buNone/>
            </a:pPr>
            <a:r>
              <a:rPr lang="en-US" sz="5100" dirty="0">
                <a:latin typeface="Times New Roman" pitchFamily="18" charset="0"/>
                <a:cs typeface="Times New Roman" pitchFamily="18" charset="0"/>
              </a:rPr>
              <a:t>1-Chemical digestion of polysaccharides</a:t>
            </a:r>
          </a:p>
          <a:p>
            <a:pPr marL="0" indent="0">
              <a:lnSpc>
                <a:spcPct val="120000"/>
              </a:lnSpc>
              <a:buNone/>
            </a:pPr>
            <a:r>
              <a:rPr lang="en-US" sz="5100" dirty="0">
                <a:latin typeface="Times New Roman" pitchFamily="18" charset="0"/>
                <a:cs typeface="Times New Roman" pitchFamily="18" charset="0"/>
              </a:rPr>
              <a:t>2-Lubrication of food</a:t>
            </a:r>
          </a:p>
          <a:p>
            <a:pPr marL="0" indent="0">
              <a:lnSpc>
                <a:spcPct val="120000"/>
              </a:lnSpc>
              <a:buNone/>
            </a:pPr>
            <a:r>
              <a:rPr lang="en-US" sz="5100" dirty="0">
                <a:latin typeface="Times New Roman" pitchFamily="18" charset="0"/>
                <a:cs typeface="Times New Roman" pitchFamily="18" charset="0"/>
              </a:rPr>
              <a:t>3-Cleaning and lubricating the mouth</a:t>
            </a:r>
          </a:p>
          <a:p>
            <a:pPr marL="0" indent="0">
              <a:lnSpc>
                <a:spcPct val="120000"/>
              </a:lnSpc>
              <a:buNone/>
            </a:pPr>
            <a:r>
              <a:rPr lang="en-US" sz="5100" dirty="0">
                <a:latin typeface="Times New Roman" pitchFamily="18" charset="0"/>
                <a:cs typeface="Times New Roman" pitchFamily="18" charset="0"/>
              </a:rPr>
              <a:t>4-Non-specific </a:t>
            </a:r>
            <a:r>
              <a:rPr lang="en-US" sz="5100" dirty="0" err="1">
                <a:latin typeface="Times New Roman" pitchFamily="18" charset="0"/>
                <a:cs typeface="Times New Roman" pitchFamily="18" charset="0"/>
              </a:rPr>
              <a:t>defence</a:t>
            </a:r>
            <a:endParaRPr lang="en-US" sz="5100" dirty="0">
              <a:latin typeface="Times New Roman" pitchFamily="18" charset="0"/>
              <a:cs typeface="Times New Roman" pitchFamily="18" charset="0"/>
            </a:endParaRPr>
          </a:p>
          <a:p>
            <a:pPr marL="0" indent="0">
              <a:lnSpc>
                <a:spcPct val="120000"/>
              </a:lnSpc>
              <a:buNone/>
            </a:pPr>
            <a:r>
              <a:rPr lang="en-US" sz="5100" dirty="0">
                <a:latin typeface="Times New Roman" pitchFamily="18" charset="0"/>
                <a:cs typeface="Times New Roman" pitchFamily="18" charset="0"/>
              </a:rPr>
              <a:t>5-Taste</a:t>
            </a:r>
          </a:p>
        </p:txBody>
      </p:sp>
    </p:spTree>
    <p:extLst>
      <p:ext uri="{BB962C8B-B14F-4D97-AF65-F5344CB8AC3E}">
        <p14:creationId xmlns:p14="http://schemas.microsoft.com/office/powerpoint/2010/main" val="1198070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gn="just">
              <a:buNone/>
            </a:pPr>
            <a:endParaRPr lang="en-US" b="1" dirty="0">
              <a:latin typeface="Times New Roman" pitchFamily="18" charset="0"/>
              <a:cs typeface="Times New Roman" pitchFamily="18" charset="0"/>
            </a:endParaRPr>
          </a:p>
          <a:p>
            <a:pPr marL="0" indent="0" algn="just">
              <a:buNone/>
            </a:pPr>
            <a:endParaRPr lang="en-US" b="1" dirty="0">
              <a:latin typeface="Times New Roman" pitchFamily="18" charset="0"/>
              <a:cs typeface="Times New Roman" pitchFamily="18" charset="0"/>
            </a:endParaRPr>
          </a:p>
          <a:p>
            <a:pPr marL="0" indent="0" algn="just">
              <a:lnSpc>
                <a:spcPct val="150000"/>
              </a:lnSpc>
              <a:buNone/>
            </a:pPr>
            <a:r>
              <a:rPr lang="en-US" b="1" dirty="0">
                <a:latin typeface="Times New Roman" pitchFamily="18" charset="0"/>
                <a:cs typeface="Times New Roman" pitchFamily="18" charset="0"/>
              </a:rPr>
              <a:t>Gastric juice</a:t>
            </a:r>
          </a:p>
          <a:p>
            <a:pPr marL="0" indent="0" algn="just">
              <a:lnSpc>
                <a:spcPct val="150000"/>
              </a:lnSpc>
              <a:buNone/>
            </a:pPr>
            <a:r>
              <a:rPr lang="en-US" b="1" dirty="0">
                <a:latin typeface="Times New Roman" pitchFamily="18" charset="0"/>
                <a:cs typeface="Times New Roman" pitchFamily="18" charset="0"/>
              </a:rPr>
              <a:t>About 2 </a:t>
            </a:r>
            <a:r>
              <a:rPr lang="en-US" b="1" dirty="0" err="1">
                <a:latin typeface="Times New Roman" pitchFamily="18" charset="0"/>
                <a:cs typeface="Times New Roman" pitchFamily="18" charset="0"/>
              </a:rPr>
              <a:t>litres</a:t>
            </a:r>
            <a:r>
              <a:rPr lang="en-US" b="1" dirty="0">
                <a:latin typeface="Times New Roman" pitchFamily="18" charset="0"/>
                <a:cs typeface="Times New Roman" pitchFamily="18" charset="0"/>
              </a:rPr>
              <a:t> of gastric juice are secreted:</a:t>
            </a:r>
          </a:p>
          <a:p>
            <a:pPr marL="0" indent="0" algn="just">
              <a:buNone/>
            </a:pPr>
            <a:r>
              <a:rPr lang="en-US" dirty="0">
                <a:latin typeface="Times New Roman" pitchFamily="18" charset="0"/>
                <a:cs typeface="Times New Roman" pitchFamily="18" charset="0"/>
              </a:rPr>
              <a:t>1-Water and mineral salts</a:t>
            </a:r>
          </a:p>
          <a:p>
            <a:pPr marL="0" indent="0" algn="just">
              <a:buNone/>
            </a:pPr>
            <a:r>
              <a:rPr lang="en-US" dirty="0">
                <a:latin typeface="Times New Roman" pitchFamily="18" charset="0"/>
                <a:cs typeface="Times New Roman" pitchFamily="18" charset="0"/>
              </a:rPr>
              <a:t>2-Mucus</a:t>
            </a:r>
          </a:p>
          <a:p>
            <a:pPr marL="0" indent="0" algn="just">
              <a:buNone/>
            </a:pPr>
            <a:r>
              <a:rPr lang="en-US" dirty="0">
                <a:latin typeface="Times New Roman" pitchFamily="18" charset="0"/>
                <a:cs typeface="Times New Roman" pitchFamily="18" charset="0"/>
              </a:rPr>
              <a:t>3-Hydrochloric acid</a:t>
            </a:r>
          </a:p>
          <a:p>
            <a:pPr marL="0" indent="0" algn="just">
              <a:buNone/>
            </a:pPr>
            <a:r>
              <a:rPr lang="en-US" dirty="0">
                <a:latin typeface="Times New Roman" pitchFamily="18" charset="0"/>
                <a:cs typeface="Times New Roman" pitchFamily="18" charset="0"/>
              </a:rPr>
              <a:t>4-Inactive enzyme precursors</a:t>
            </a:r>
          </a:p>
          <a:p>
            <a:endParaRPr lang="en-US" dirty="0"/>
          </a:p>
        </p:txBody>
      </p:sp>
    </p:spTree>
    <p:extLst>
      <p:ext uri="{BB962C8B-B14F-4D97-AF65-F5344CB8AC3E}">
        <p14:creationId xmlns:p14="http://schemas.microsoft.com/office/powerpoint/2010/main" val="1398212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62500" lnSpcReduction="20000"/>
          </a:bodyPr>
          <a:lstStyle/>
          <a:p>
            <a:pPr marL="0" indent="0" algn="just">
              <a:buNone/>
            </a:pPr>
            <a:endParaRPr lang="en-US" dirty="0">
              <a:latin typeface="Times New Roman" pitchFamily="18" charset="0"/>
              <a:cs typeface="Times New Roman" pitchFamily="18" charset="0"/>
            </a:endParaRPr>
          </a:p>
          <a:p>
            <a:pPr marL="0" indent="0" algn="just">
              <a:buNone/>
            </a:pPr>
            <a:endParaRPr lang="en-US" dirty="0">
              <a:latin typeface="Times New Roman" pitchFamily="18" charset="0"/>
              <a:cs typeface="Times New Roman" pitchFamily="18" charset="0"/>
            </a:endParaRPr>
          </a:p>
          <a:p>
            <a:pPr marL="0" indent="0" algn="just">
              <a:buNone/>
            </a:pPr>
            <a:endParaRPr lang="en-US" dirty="0">
              <a:latin typeface="Times New Roman" pitchFamily="18" charset="0"/>
              <a:cs typeface="Times New Roman" pitchFamily="18" charset="0"/>
            </a:endParaRPr>
          </a:p>
          <a:p>
            <a:pPr marL="0" indent="0" algn="just">
              <a:lnSpc>
                <a:spcPct val="170000"/>
              </a:lnSpc>
              <a:buNone/>
            </a:pPr>
            <a:r>
              <a:rPr lang="en-US" b="1" dirty="0">
                <a:latin typeface="Times New Roman" pitchFamily="18" charset="0"/>
                <a:cs typeface="Times New Roman" pitchFamily="18" charset="0"/>
              </a:rPr>
              <a:t>Functions of stomach</a:t>
            </a:r>
          </a:p>
          <a:p>
            <a:pPr marL="0" indent="0" algn="just">
              <a:lnSpc>
                <a:spcPct val="170000"/>
              </a:lnSpc>
              <a:buNone/>
            </a:pPr>
            <a:r>
              <a:rPr lang="en-US" dirty="0">
                <a:latin typeface="Times New Roman" pitchFamily="18" charset="0"/>
                <a:cs typeface="Times New Roman" pitchFamily="18" charset="0"/>
              </a:rPr>
              <a:t>1-temporary storage </a:t>
            </a:r>
          </a:p>
          <a:p>
            <a:pPr marL="0" indent="0" algn="just">
              <a:lnSpc>
                <a:spcPct val="170000"/>
              </a:lnSpc>
              <a:buNone/>
            </a:pPr>
            <a:r>
              <a:rPr lang="en-US" dirty="0">
                <a:latin typeface="Times New Roman" pitchFamily="18" charset="0"/>
                <a:cs typeface="Times New Roman" pitchFamily="18" charset="0"/>
              </a:rPr>
              <a:t>2-chemical digestion </a:t>
            </a:r>
          </a:p>
          <a:p>
            <a:pPr marL="0" indent="0" algn="just">
              <a:lnSpc>
                <a:spcPct val="170000"/>
              </a:lnSpc>
              <a:buNone/>
            </a:pPr>
            <a:r>
              <a:rPr lang="en-US" dirty="0">
                <a:latin typeface="Times New Roman" pitchFamily="18" charset="0"/>
                <a:cs typeface="Times New Roman" pitchFamily="18" charset="0"/>
              </a:rPr>
              <a:t>3-mechanical breakdown </a:t>
            </a:r>
          </a:p>
          <a:p>
            <a:pPr marL="0" indent="0" algn="just">
              <a:lnSpc>
                <a:spcPct val="170000"/>
              </a:lnSpc>
              <a:buNone/>
            </a:pPr>
            <a:r>
              <a:rPr lang="en-US" dirty="0">
                <a:latin typeface="Times New Roman" pitchFamily="18" charset="0"/>
                <a:cs typeface="Times New Roman" pitchFamily="18" charset="0"/>
              </a:rPr>
              <a:t>4-limited absorption of water, alcohol and some lipid-soluble drugs</a:t>
            </a:r>
          </a:p>
          <a:p>
            <a:pPr marL="0" indent="0" algn="just">
              <a:lnSpc>
                <a:spcPct val="170000"/>
              </a:lnSpc>
              <a:buNone/>
            </a:pPr>
            <a:r>
              <a:rPr lang="en-US" dirty="0">
                <a:latin typeface="Times New Roman" pitchFamily="18" charset="0"/>
                <a:cs typeface="Times New Roman" pitchFamily="18" charset="0"/>
              </a:rPr>
              <a:t>5-non-specific </a:t>
            </a:r>
            <a:r>
              <a:rPr lang="en-US" dirty="0" err="1">
                <a:latin typeface="Times New Roman" pitchFamily="18" charset="0"/>
                <a:cs typeface="Times New Roman" pitchFamily="18" charset="0"/>
              </a:rPr>
              <a:t>defence</a:t>
            </a:r>
            <a:r>
              <a:rPr lang="en-US" dirty="0">
                <a:latin typeface="Times New Roman" pitchFamily="18" charset="0"/>
                <a:cs typeface="Times New Roman" pitchFamily="18" charset="0"/>
              </a:rPr>
              <a:t> against microbes </a:t>
            </a:r>
          </a:p>
          <a:p>
            <a:pPr marL="0" indent="0" algn="just">
              <a:lnSpc>
                <a:spcPct val="170000"/>
              </a:lnSpc>
              <a:buNone/>
            </a:pPr>
            <a:r>
              <a:rPr lang="en-US" dirty="0">
                <a:latin typeface="Times New Roman" pitchFamily="18" charset="0"/>
                <a:cs typeface="Times New Roman" pitchFamily="18" charset="0"/>
              </a:rPr>
              <a:t>6-preparation of iron for absorption </a:t>
            </a:r>
          </a:p>
          <a:p>
            <a:pPr marL="0" indent="0" algn="just">
              <a:lnSpc>
                <a:spcPct val="170000"/>
              </a:lnSpc>
              <a:buNone/>
            </a:pPr>
            <a:r>
              <a:rPr lang="en-US" dirty="0">
                <a:latin typeface="Times New Roman" pitchFamily="18" charset="0"/>
                <a:cs typeface="Times New Roman" pitchFamily="18" charset="0"/>
              </a:rPr>
              <a:t>7-production and secretion of intrinsic factor needed for absorption of vitamin B12 in the terminal ileum</a:t>
            </a:r>
          </a:p>
          <a:p>
            <a:pPr marL="0" indent="0" algn="just">
              <a:lnSpc>
                <a:spcPct val="170000"/>
              </a:lnSpc>
              <a:buNone/>
            </a:pPr>
            <a:r>
              <a:rPr lang="en-US" dirty="0">
                <a:latin typeface="Times New Roman" pitchFamily="18" charset="0"/>
                <a:cs typeface="Times New Roman" pitchFamily="18" charset="0"/>
              </a:rPr>
              <a:t>8-regulation of the passage of gastric contents into the duodenum. </a:t>
            </a:r>
          </a:p>
          <a:p>
            <a:pPr marL="0" indent="0" algn="just">
              <a:lnSpc>
                <a:spcPct val="170000"/>
              </a:lnSpc>
              <a:buNone/>
            </a:pPr>
            <a:r>
              <a:rPr lang="en-US" dirty="0">
                <a:latin typeface="Times New Roman" pitchFamily="18" charset="0"/>
                <a:cs typeface="Times New Roman" pitchFamily="18" charset="0"/>
              </a:rPr>
              <a:t>9-secretion of the hormone gastrin.</a:t>
            </a:r>
          </a:p>
          <a:p>
            <a:endParaRPr lang="en-US" dirty="0"/>
          </a:p>
        </p:txBody>
      </p:sp>
    </p:spTree>
    <p:extLst>
      <p:ext uri="{BB962C8B-B14F-4D97-AF65-F5344CB8AC3E}">
        <p14:creationId xmlns:p14="http://schemas.microsoft.com/office/powerpoint/2010/main" val="2046132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637</Words>
  <Application>Microsoft Office PowerPoint</Application>
  <PresentationFormat>عرض على الشاشة (4:3)</PresentationFormat>
  <Paragraphs>124</Paragraphs>
  <Slides>13</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13</vt:i4>
      </vt:variant>
    </vt:vector>
  </HeadingPairs>
  <TitlesOfParts>
    <vt:vector size="17" baseType="lpstr">
      <vt:lpstr>Arial</vt:lpstr>
      <vt:lpstr>Calibri</vt:lpstr>
      <vt:lpstr>Times New Roman</vt:lpstr>
      <vt:lpstr>Office Theme</vt:lpstr>
      <vt:lpstr> Physiology of the digestive system</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Physiology of the digestive system</dc:title>
  <dc:creator>Dr.Haidar</dc:creator>
  <cp:lastModifiedBy>Maher</cp:lastModifiedBy>
  <cp:revision>19</cp:revision>
  <dcterms:created xsi:type="dcterms:W3CDTF">2006-08-16T00:00:00Z</dcterms:created>
  <dcterms:modified xsi:type="dcterms:W3CDTF">2021-10-13T22:13:02Z</dcterms:modified>
</cp:coreProperties>
</file>