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1"/>
            <a:ext cx="8964488" cy="908719"/>
          </a:xfrm>
        </p:spPr>
        <p:txBody>
          <a:bodyPr/>
          <a:lstStyle/>
          <a:p>
            <a:r>
              <a:rPr lang="ar-IQ" sz="4800" dirty="0">
                <a:solidFill>
                  <a:srgbClr val="FF0000"/>
                </a:solidFill>
              </a:rPr>
              <a:t>أدوار الممرض المهنية</a:t>
            </a:r>
            <a:r>
              <a:rPr lang="ar-IQ" dirty="0"/>
              <a:t>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8964488" cy="5805264"/>
          </a:xfrm>
        </p:spPr>
        <p:txBody>
          <a:bodyPr>
            <a:normAutofit lnSpcReduction="10000"/>
          </a:bodyPr>
          <a:lstStyle/>
          <a:p>
            <a:pPr algn="r"/>
            <a:r>
              <a:rPr lang="ar-IQ" sz="3600" dirty="0" smtClean="0"/>
              <a:t>1</a:t>
            </a:r>
            <a:r>
              <a:rPr lang="ar-IQ" sz="4400" dirty="0" smtClean="0">
                <a:solidFill>
                  <a:schemeClr val="tx1"/>
                </a:solidFill>
              </a:rPr>
              <a:t>- </a:t>
            </a:r>
            <a:r>
              <a:rPr lang="ar-IQ" sz="4400" dirty="0">
                <a:solidFill>
                  <a:schemeClr val="tx1"/>
                </a:solidFill>
              </a:rPr>
              <a:t>مقدم للرعاية </a:t>
            </a:r>
            <a:r>
              <a:rPr lang="en-US" sz="4400" dirty="0">
                <a:solidFill>
                  <a:schemeClr val="tx1"/>
                </a:solidFill>
              </a:rPr>
              <a:t>Care provider   </a:t>
            </a:r>
            <a:r>
              <a:rPr lang="ar-IQ" sz="4400" dirty="0">
                <a:solidFill>
                  <a:schemeClr val="tx1"/>
                </a:solidFill>
              </a:rPr>
              <a:t>وهي: </a:t>
            </a:r>
          </a:p>
          <a:p>
            <a:pPr algn="r"/>
            <a:r>
              <a:rPr lang="ar-IQ" sz="4400" dirty="0">
                <a:solidFill>
                  <a:schemeClr val="tx1"/>
                </a:solidFill>
              </a:rPr>
              <a:t>•	تنفيذ </a:t>
            </a:r>
            <a:r>
              <a:rPr lang="ar-IQ" sz="4400" dirty="0" smtClean="0">
                <a:solidFill>
                  <a:schemeClr val="tx1"/>
                </a:solidFill>
              </a:rPr>
              <a:t>الانشطة </a:t>
            </a:r>
            <a:r>
              <a:rPr lang="ar-IQ" sz="4400" dirty="0">
                <a:solidFill>
                  <a:schemeClr val="tx1"/>
                </a:solidFill>
              </a:rPr>
              <a:t>التي تتناول الاحتياجات المادية , والنفسية, والتنموية والاجتماعية والثقافية والروحية للمريض.</a:t>
            </a:r>
          </a:p>
          <a:p>
            <a:pPr algn="r"/>
            <a:r>
              <a:rPr lang="ar-IQ" sz="4400" dirty="0">
                <a:solidFill>
                  <a:schemeClr val="tx1"/>
                </a:solidFill>
              </a:rPr>
              <a:t>•	يتطلب من الممرض الكفاءة العلمية والممارسة العملية . وامثلة على هذه الرعاية تضميد الجروح والتهوية الاصطناعية الميكانيكية </a:t>
            </a:r>
            <a:r>
              <a:rPr lang="ar-IQ" sz="4400" dirty="0" err="1">
                <a:solidFill>
                  <a:schemeClr val="tx1"/>
                </a:solidFill>
              </a:rPr>
              <a:t>للرئه</a:t>
            </a:r>
            <a:r>
              <a:rPr lang="ar-IQ" sz="4400" dirty="0">
                <a:solidFill>
                  <a:schemeClr val="tx1"/>
                </a:solidFill>
              </a:rPr>
              <a:t> وادخال انابيب  القسطرة واعطاء الادوية بكافة انواعها.</a:t>
            </a:r>
          </a:p>
        </p:txBody>
      </p:sp>
    </p:spTree>
    <p:extLst>
      <p:ext uri="{BB962C8B-B14F-4D97-AF65-F5344CB8AC3E}">
        <p14:creationId xmlns:p14="http://schemas.microsoft.com/office/powerpoint/2010/main" val="223582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39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dirty="0" smtClean="0"/>
              <a:t>2</a:t>
            </a:r>
            <a:r>
              <a:rPr lang="ar-IQ" sz="4000" dirty="0" smtClean="0">
                <a:solidFill>
                  <a:srgbClr val="FF0000"/>
                </a:solidFill>
              </a:rPr>
              <a:t>- </a:t>
            </a:r>
            <a:r>
              <a:rPr lang="ar-IQ" sz="4000" dirty="0">
                <a:solidFill>
                  <a:srgbClr val="FF0000"/>
                </a:solidFill>
              </a:rPr>
              <a:t>التواصل / مساعد </a:t>
            </a:r>
            <a:r>
              <a:rPr lang="en-US" sz="4000" dirty="0">
                <a:solidFill>
                  <a:srgbClr val="FF0000"/>
                </a:solidFill>
              </a:rPr>
              <a:t>Communicator</a:t>
            </a:r>
            <a:r>
              <a:rPr lang="en-US" sz="4000" dirty="0"/>
              <a:t> / </a:t>
            </a:r>
            <a:r>
              <a:rPr lang="en-US" sz="4000" dirty="0">
                <a:solidFill>
                  <a:srgbClr val="FF0000"/>
                </a:solidFill>
              </a:rPr>
              <a:t>Helper :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ar-IQ" sz="5400" dirty="0"/>
              <a:t>التواصل الفعال هو عنصرا اساسي في كل مهنة, بما في ذلك التمريض. كما انه يساعد المستفيد لشرح الشعور الداخلي.</a:t>
            </a:r>
          </a:p>
        </p:txBody>
      </p:sp>
    </p:spTree>
    <p:extLst>
      <p:ext uri="{BB962C8B-B14F-4D97-AF65-F5344CB8AC3E}">
        <p14:creationId xmlns:p14="http://schemas.microsoft.com/office/powerpoint/2010/main" val="401676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80528" y="0"/>
            <a:ext cx="9217024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3- </a:t>
            </a:r>
            <a:r>
              <a:rPr lang="ar-IQ" dirty="0">
                <a:solidFill>
                  <a:srgbClr val="FF0000"/>
                </a:solidFill>
              </a:rPr>
              <a:t>المعلم / المثقف </a:t>
            </a:r>
            <a:r>
              <a:rPr lang="en-US" dirty="0">
                <a:solidFill>
                  <a:srgbClr val="FF0000"/>
                </a:solidFill>
              </a:rPr>
              <a:t>Teacher / Educator </a:t>
            </a:r>
            <a:r>
              <a:rPr lang="en-US" dirty="0"/>
              <a:t>: </a:t>
            </a:r>
            <a:r>
              <a:rPr lang="ar-IQ" dirty="0"/>
              <a:t>ينقل المعرفة الصحية والرعاية الصحية الخاصة بالمريض الى المريض وأفراد </a:t>
            </a:r>
            <a:r>
              <a:rPr lang="ar-IQ" dirty="0" err="1"/>
              <a:t>اسرتة</a:t>
            </a:r>
            <a:r>
              <a:rPr lang="ar-IQ" dirty="0"/>
              <a:t> بوضوح ودقة ( شفهيا وبالكتابة) </a:t>
            </a:r>
            <a:r>
              <a:rPr lang="ar-IQ" dirty="0" err="1"/>
              <a:t>وذالك</a:t>
            </a:r>
            <a:r>
              <a:rPr lang="ar-IQ" dirty="0"/>
              <a:t> يتطلب ان يكون: </a:t>
            </a:r>
          </a:p>
          <a:p>
            <a:pPr marL="0" indent="0">
              <a:buNone/>
            </a:pPr>
            <a:r>
              <a:rPr lang="ar-IQ" dirty="0"/>
              <a:t># لدية مهارات الاتصال الفعال.</a:t>
            </a:r>
          </a:p>
          <a:p>
            <a:pPr marL="0" indent="0">
              <a:buNone/>
            </a:pPr>
            <a:r>
              <a:rPr lang="ar-IQ" dirty="0"/>
              <a:t># معرفة بمبادئ التعليم والتعلم.</a:t>
            </a:r>
          </a:p>
          <a:p>
            <a:pPr marL="0" indent="0">
              <a:buNone/>
            </a:pPr>
            <a:r>
              <a:rPr lang="ar-IQ" dirty="0"/>
              <a:t>ومن الامثلة على ذلك: تقديم معلومات حول اجراءات الرعاية الصحية للحفاظ على الصحة او استعادة الصحة مثلا تعليم المريض السلوكيات الصحيحة حول تغير نمط الحياة لغرض 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/>
              <a:t>*</a:t>
            </a:r>
            <a:r>
              <a:rPr lang="ar-IQ" smtClean="0"/>
              <a:t>انقاص </a:t>
            </a:r>
            <a:r>
              <a:rPr lang="ar-IQ" dirty="0"/>
              <a:t>الوزن</a:t>
            </a:r>
          </a:p>
          <a:p>
            <a:pPr marL="0" indent="0">
              <a:buNone/>
            </a:pPr>
            <a:r>
              <a:rPr lang="ar-IQ" dirty="0"/>
              <a:t>*الاقلاع عن التدخين</a:t>
            </a:r>
          </a:p>
          <a:p>
            <a:pPr marL="0" indent="0">
              <a:buNone/>
            </a:pPr>
            <a:r>
              <a:rPr lang="ar-IQ" dirty="0"/>
              <a:t>*وتحوير النظام الغذائي للمريض الى نظام غذائي صحي</a:t>
            </a:r>
          </a:p>
          <a:p>
            <a:pPr marL="0" indent="0">
              <a:buNone/>
            </a:pPr>
            <a:r>
              <a:rPr lang="ar-IQ" dirty="0"/>
              <a:t>*تعليم المريض الارشادات حول كيفية اخذ العلاجات والادوية </a:t>
            </a:r>
          </a:p>
          <a:p>
            <a:pPr marL="0" indent="0">
              <a:buNone/>
            </a:pPr>
            <a:r>
              <a:rPr lang="ar-IQ" dirty="0"/>
              <a:t>*تعليم الارشادات قبل العملية الجراحية لمنع حدوث مضاعفات ما بعد العملية الجراحية</a:t>
            </a:r>
          </a:p>
          <a:p>
            <a:pPr marL="0" indent="0">
              <a:buNone/>
            </a:pPr>
            <a:r>
              <a:rPr lang="ar-IQ" dirty="0" smtClean="0"/>
              <a:t>*السيطرة </a:t>
            </a:r>
            <a:r>
              <a:rPr lang="ar-IQ" dirty="0"/>
              <a:t>على الاجهاد واستخدام تمارين الاسترخاء</a:t>
            </a:r>
          </a:p>
        </p:txBody>
      </p:sp>
    </p:spTree>
    <p:extLst>
      <p:ext uri="{BB962C8B-B14F-4D97-AF65-F5344CB8AC3E}">
        <p14:creationId xmlns:p14="http://schemas.microsoft.com/office/powerpoint/2010/main" val="380997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4</a:t>
            </a:r>
            <a:r>
              <a:rPr lang="ar-IQ" sz="4400" dirty="0" smtClean="0">
                <a:solidFill>
                  <a:srgbClr val="FF0000"/>
                </a:solidFill>
              </a:rPr>
              <a:t>- </a:t>
            </a:r>
            <a:r>
              <a:rPr lang="ar-IQ" sz="4400" dirty="0">
                <a:solidFill>
                  <a:srgbClr val="FF0000"/>
                </a:solidFill>
              </a:rPr>
              <a:t>المستشار </a:t>
            </a:r>
            <a:r>
              <a:rPr lang="en-US" sz="4400" dirty="0">
                <a:solidFill>
                  <a:srgbClr val="FF0000"/>
                </a:solidFill>
              </a:rPr>
              <a:t>Counselor : </a:t>
            </a:r>
            <a:r>
              <a:rPr lang="ar-IQ" sz="5400" dirty="0" smtClean="0"/>
              <a:t>الاستشارة </a:t>
            </a:r>
            <a:r>
              <a:rPr lang="ar-IQ" sz="5400" dirty="0"/>
              <a:t>هي عملية مساعدة المستفيد والتعامل مع الذي لدية مشكلة نفسية او اجتماعية وذلك لتطوير وتحسين العلاقة </a:t>
            </a:r>
            <a:r>
              <a:rPr lang="ar-IQ" sz="5400" dirty="0" smtClean="0"/>
              <a:t>الشخصية </a:t>
            </a:r>
            <a:r>
              <a:rPr lang="ar-IQ" sz="5400" dirty="0"/>
              <a:t>وتعزيز نمو الشخصية. </a:t>
            </a:r>
          </a:p>
        </p:txBody>
      </p:sp>
    </p:spTree>
    <p:extLst>
      <p:ext uri="{BB962C8B-B14F-4D97-AF65-F5344CB8AC3E}">
        <p14:creationId xmlns:p14="http://schemas.microsoft.com/office/powerpoint/2010/main" val="405239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08520" y="116632"/>
            <a:ext cx="9073008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5</a:t>
            </a:r>
            <a:r>
              <a:rPr lang="ar-IQ" dirty="0" smtClean="0">
                <a:solidFill>
                  <a:srgbClr val="FF0000"/>
                </a:solidFill>
              </a:rPr>
              <a:t>- </a:t>
            </a:r>
            <a:r>
              <a:rPr lang="ar-IQ" dirty="0">
                <a:solidFill>
                  <a:srgbClr val="FF0000"/>
                </a:solidFill>
              </a:rPr>
              <a:t>مناصرة المريض    </a:t>
            </a:r>
            <a:r>
              <a:rPr lang="en-US" dirty="0">
                <a:solidFill>
                  <a:srgbClr val="FF0000"/>
                </a:solidFill>
              </a:rPr>
              <a:t>Client advocate :</a:t>
            </a:r>
            <a:r>
              <a:rPr lang="en-US" dirty="0"/>
              <a:t> </a:t>
            </a:r>
            <a:r>
              <a:rPr lang="ar-IQ" dirty="0"/>
              <a:t>المدافعة عن حقوق المريض والعمل مع المريض او من ينوب عنه لتلبية </a:t>
            </a:r>
            <a:r>
              <a:rPr lang="ar-IQ" dirty="0" err="1"/>
              <a:t>احتياجاتة</a:t>
            </a:r>
            <a:r>
              <a:rPr lang="ar-IQ" dirty="0"/>
              <a:t> البدنية والنفسية والروحية وهذا يتطلب :</a:t>
            </a:r>
          </a:p>
          <a:p>
            <a:pPr marL="0" indent="0">
              <a:buNone/>
            </a:pPr>
            <a:r>
              <a:rPr lang="ar-IQ" dirty="0"/>
              <a:t>@ المعرفة بحقوق الانسان والقانون</a:t>
            </a:r>
          </a:p>
          <a:p>
            <a:pPr marL="0" indent="0">
              <a:buNone/>
            </a:pPr>
            <a:r>
              <a:rPr lang="ar-IQ" dirty="0"/>
              <a:t>@ شخصية حازمة</a:t>
            </a:r>
          </a:p>
          <a:p>
            <a:pPr marL="0" indent="0">
              <a:buNone/>
            </a:pPr>
            <a:r>
              <a:rPr lang="ar-IQ" dirty="0"/>
              <a:t>@ لدية مهارات الاتصال الفعالة</a:t>
            </a:r>
          </a:p>
          <a:p>
            <a:pPr marL="0" indent="0">
              <a:buNone/>
            </a:pPr>
            <a:r>
              <a:rPr lang="ar-IQ" dirty="0"/>
              <a:t>وأمثلة على </a:t>
            </a:r>
            <a:r>
              <a:rPr lang="ar-IQ" dirty="0" smtClean="0"/>
              <a:t>ذلك </a:t>
            </a:r>
            <a:r>
              <a:rPr lang="ar-IQ" dirty="0"/>
              <a:t>هي :</a:t>
            </a:r>
          </a:p>
          <a:p>
            <a:pPr marL="0" indent="0">
              <a:buNone/>
            </a:pPr>
            <a:r>
              <a:rPr lang="ar-IQ" dirty="0"/>
              <a:t>$ يساعد لاستكشاف الخيارات </a:t>
            </a:r>
            <a:r>
              <a:rPr lang="ar-IQ" dirty="0" smtClean="0"/>
              <a:t>الصحيحة </a:t>
            </a:r>
            <a:r>
              <a:rPr lang="ar-IQ" dirty="0"/>
              <a:t>له</a:t>
            </a:r>
          </a:p>
          <a:p>
            <a:pPr marL="0" indent="0">
              <a:buNone/>
            </a:pPr>
            <a:r>
              <a:rPr lang="ar-IQ" dirty="0"/>
              <a:t>$ يدعم حق المريض في اتخاذ القرارات </a:t>
            </a:r>
          </a:p>
          <a:p>
            <a:pPr marL="0" indent="0">
              <a:buNone/>
            </a:pPr>
            <a:r>
              <a:rPr lang="ar-IQ" dirty="0"/>
              <a:t>$ يحمي المريض عندما يكون المريض غير قادر على اتخاذ القرارات</a:t>
            </a:r>
          </a:p>
          <a:p>
            <a:pPr marL="0" indent="0">
              <a:buNone/>
            </a:pPr>
            <a:r>
              <a:rPr lang="ar-IQ" dirty="0"/>
              <a:t>$ تنفيذ القرارات والانشطة والقوانين التي تحمي الانسان المريض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635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3154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858000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6</a:t>
            </a:r>
            <a:r>
              <a:rPr lang="ar-IQ" sz="5400" dirty="0" smtClean="0">
                <a:solidFill>
                  <a:srgbClr val="FF0000"/>
                </a:solidFill>
              </a:rPr>
              <a:t>- </a:t>
            </a:r>
            <a:r>
              <a:rPr lang="ar-IQ" sz="5400" dirty="0">
                <a:solidFill>
                  <a:srgbClr val="FF0000"/>
                </a:solidFill>
              </a:rPr>
              <a:t>تغيير المريض </a:t>
            </a:r>
            <a:r>
              <a:rPr lang="en-US" sz="5400" dirty="0">
                <a:solidFill>
                  <a:srgbClr val="FF0000"/>
                </a:solidFill>
              </a:rPr>
              <a:t>Change agent :</a:t>
            </a:r>
            <a:r>
              <a:rPr lang="en-US" dirty="0"/>
              <a:t> </a:t>
            </a:r>
            <a:r>
              <a:rPr lang="ar-IQ" sz="8000" dirty="0" smtClean="0"/>
              <a:t>هو شخص </a:t>
            </a:r>
            <a:r>
              <a:rPr lang="ar-IQ" sz="8000" dirty="0"/>
              <a:t>أو مجموعة الذي يبدا تغيرهم او مساعدة الاخرين للتغير في سلوكهم او في نظام حياتهم</a:t>
            </a:r>
          </a:p>
        </p:txBody>
      </p:sp>
    </p:spTree>
    <p:extLst>
      <p:ext uri="{BB962C8B-B14F-4D97-AF65-F5344CB8AC3E}">
        <p14:creationId xmlns:p14="http://schemas.microsoft.com/office/powerpoint/2010/main" val="69293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7- </a:t>
            </a:r>
            <a:r>
              <a:rPr lang="ar-IQ" sz="4400" dirty="0">
                <a:solidFill>
                  <a:srgbClr val="FF0000"/>
                </a:solidFill>
              </a:rPr>
              <a:t>القائد </a:t>
            </a:r>
            <a:r>
              <a:rPr lang="en-US" sz="4400" dirty="0">
                <a:solidFill>
                  <a:srgbClr val="FF0000"/>
                </a:solidFill>
              </a:rPr>
              <a:t>Leader : </a:t>
            </a:r>
            <a:r>
              <a:rPr lang="ar-IQ" sz="4400" dirty="0">
                <a:solidFill>
                  <a:srgbClr val="FF0000"/>
                </a:solidFill>
              </a:rPr>
              <a:t>ويسمى  </a:t>
            </a:r>
            <a:r>
              <a:rPr lang="en-US" sz="4400" dirty="0">
                <a:solidFill>
                  <a:srgbClr val="FF0000"/>
                </a:solidFill>
              </a:rPr>
              <a:t>Case Manager</a:t>
            </a:r>
            <a:r>
              <a:rPr lang="en-US" dirty="0"/>
              <a:t> </a:t>
            </a:r>
            <a:r>
              <a:rPr lang="ar-IQ" dirty="0"/>
              <a:t>يشرف على تقديم الرعاية الصحية للمريض من خلال وضع الخطة التمريضية التي يتم فيها تحديد الاحتياجات وتلبيتها ويتطلب :</a:t>
            </a:r>
          </a:p>
          <a:p>
            <a:pPr marL="0" indent="0">
              <a:buNone/>
            </a:pPr>
            <a:r>
              <a:rPr lang="ar-IQ" dirty="0"/>
              <a:t>-	مهارات تنظيمية</a:t>
            </a:r>
          </a:p>
          <a:p>
            <a:pPr marL="0" indent="0">
              <a:buNone/>
            </a:pPr>
            <a:r>
              <a:rPr lang="ar-IQ" dirty="0"/>
              <a:t>-	مهارات الاتصال الفعال</a:t>
            </a:r>
          </a:p>
          <a:p>
            <a:pPr marL="0" indent="0">
              <a:buNone/>
            </a:pPr>
            <a:r>
              <a:rPr lang="ar-IQ" dirty="0"/>
              <a:t> وأمثلة على ذلك:</a:t>
            </a:r>
          </a:p>
          <a:p>
            <a:pPr marL="0" indent="0">
              <a:buNone/>
            </a:pPr>
            <a:r>
              <a:rPr lang="ar-IQ" dirty="0"/>
              <a:t>	وضع خطة لرعاية المريض خلال بقاء المريض في المستشفى والاشراف على تنفيذها</a:t>
            </a:r>
          </a:p>
          <a:p>
            <a:pPr marL="0" indent="0">
              <a:buNone/>
            </a:pPr>
            <a:r>
              <a:rPr lang="ar-IQ" dirty="0"/>
              <a:t>	التأكد ان احتياجات المريض داخل المنشأة الصحية تم تلبيتها</a:t>
            </a:r>
          </a:p>
          <a:p>
            <a:pPr marL="0" indent="0">
              <a:buNone/>
            </a:pPr>
            <a:r>
              <a:rPr lang="ar-IQ" dirty="0"/>
              <a:t>	التأكيد على استمرارية الرعاية الصحية للمريض داخل المجتمع عند التحضير </a:t>
            </a:r>
            <a:r>
              <a:rPr lang="ar-IQ" dirty="0" smtClean="0"/>
              <a:t>لخروجه </a:t>
            </a:r>
            <a:r>
              <a:rPr lang="ar-IQ" dirty="0"/>
              <a:t>من المستشفى</a:t>
            </a:r>
          </a:p>
        </p:txBody>
      </p:sp>
    </p:spTree>
    <p:extLst>
      <p:ext uri="{BB962C8B-B14F-4D97-AF65-F5344CB8AC3E}">
        <p14:creationId xmlns:p14="http://schemas.microsoft.com/office/powerpoint/2010/main" val="349710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0344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8</a:t>
            </a:r>
            <a:r>
              <a:rPr lang="ar-IQ" sz="4800" dirty="0" smtClean="0">
                <a:solidFill>
                  <a:srgbClr val="FF0000"/>
                </a:solidFill>
              </a:rPr>
              <a:t>- </a:t>
            </a:r>
            <a:r>
              <a:rPr lang="ar-IQ" sz="4800" dirty="0">
                <a:solidFill>
                  <a:srgbClr val="FF0000"/>
                </a:solidFill>
              </a:rPr>
              <a:t>مدير </a:t>
            </a:r>
            <a:r>
              <a:rPr lang="en-US" sz="4800" dirty="0">
                <a:solidFill>
                  <a:srgbClr val="FF0000"/>
                </a:solidFill>
              </a:rPr>
              <a:t>Manager :</a:t>
            </a:r>
            <a:r>
              <a:rPr lang="en-US" dirty="0"/>
              <a:t> </a:t>
            </a:r>
            <a:r>
              <a:rPr lang="ar-IQ" dirty="0"/>
              <a:t>وتتضمن تحديد وتحقيق الاهداف وتنمية المهارات للعاملين وذلك يتطلب :</a:t>
            </a:r>
          </a:p>
          <a:p>
            <a:pPr marL="0" indent="0">
              <a:buNone/>
            </a:pPr>
            <a:r>
              <a:rPr lang="en-US" dirty="0"/>
              <a:t>o	</a:t>
            </a:r>
            <a:r>
              <a:rPr lang="ar-IQ" dirty="0"/>
              <a:t>معرفة </a:t>
            </a:r>
            <a:r>
              <a:rPr lang="ar-IQ" dirty="0" smtClean="0"/>
              <a:t>بالإدارة </a:t>
            </a:r>
            <a:r>
              <a:rPr lang="ar-IQ" dirty="0"/>
              <a:t>والقيادة</a:t>
            </a:r>
          </a:p>
          <a:p>
            <a:pPr marL="0" indent="0">
              <a:buNone/>
            </a:pPr>
            <a:r>
              <a:rPr lang="en-US" dirty="0"/>
              <a:t>o	</a:t>
            </a:r>
            <a:r>
              <a:rPr lang="ar-IQ" dirty="0"/>
              <a:t>مهارات الاتصال الفعال</a:t>
            </a:r>
          </a:p>
          <a:p>
            <a:pPr marL="0" indent="0">
              <a:buNone/>
            </a:pPr>
            <a:r>
              <a:rPr lang="en-US" dirty="0"/>
              <a:t>o	</a:t>
            </a:r>
            <a:r>
              <a:rPr lang="ar-IQ" dirty="0"/>
              <a:t>القدرة على تحمل المسؤولية والمساءلة لكل الادوار التمريضية</a:t>
            </a:r>
          </a:p>
          <a:p>
            <a:pPr marL="0" indent="0">
              <a:buNone/>
            </a:pPr>
            <a:r>
              <a:rPr lang="ar-IQ" dirty="0"/>
              <a:t>  وأمثلة على ذلك:</a:t>
            </a:r>
          </a:p>
          <a:p>
            <a:pPr marL="0" indent="0">
              <a:buNone/>
            </a:pPr>
            <a:r>
              <a:rPr lang="ar-IQ" dirty="0"/>
              <a:t>يشرف على كل أنشطة الرعاية التمريضية المقدمة من قبل الممرضين</a:t>
            </a:r>
          </a:p>
          <a:p>
            <a:pPr marL="0" indent="0">
              <a:buNone/>
            </a:pPr>
            <a:r>
              <a:rPr lang="ar-IQ" dirty="0"/>
              <a:t> 	 تقييم نتائج الرعاية المقدمة</a:t>
            </a:r>
          </a:p>
          <a:p>
            <a:pPr marL="0" indent="0">
              <a:buNone/>
            </a:pPr>
            <a:r>
              <a:rPr lang="ar-IQ" dirty="0"/>
              <a:t> 	يتخذ القرارات المتعلقة بتخصيص الموارد للعناية التمريضية</a:t>
            </a:r>
          </a:p>
          <a:p>
            <a:pPr marL="0" indent="0">
              <a:buNone/>
            </a:pPr>
            <a:r>
              <a:rPr lang="ar-IQ" dirty="0"/>
              <a:t> 	يحفز الموظفين لتحقيق أهداف الوحدة الصحية</a:t>
            </a:r>
          </a:p>
        </p:txBody>
      </p:sp>
    </p:spTree>
    <p:extLst>
      <p:ext uri="{BB962C8B-B14F-4D97-AF65-F5344CB8AC3E}">
        <p14:creationId xmlns:p14="http://schemas.microsoft.com/office/powerpoint/2010/main" val="385137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4401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108520" y="-99392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9</a:t>
            </a:r>
            <a:r>
              <a:rPr lang="ar-IQ" sz="4400" dirty="0" smtClean="0">
                <a:solidFill>
                  <a:srgbClr val="FF0000"/>
                </a:solidFill>
              </a:rPr>
              <a:t>- </a:t>
            </a:r>
            <a:r>
              <a:rPr lang="ar-IQ" sz="4400" dirty="0">
                <a:solidFill>
                  <a:srgbClr val="FF0000"/>
                </a:solidFill>
              </a:rPr>
              <a:t>باحث </a:t>
            </a:r>
            <a:r>
              <a:rPr lang="en-US" sz="4400" dirty="0">
                <a:solidFill>
                  <a:srgbClr val="FF0000"/>
                </a:solidFill>
              </a:rPr>
              <a:t>Researcher</a:t>
            </a:r>
            <a:r>
              <a:rPr lang="en-US" dirty="0"/>
              <a:t> </a:t>
            </a:r>
            <a:r>
              <a:rPr lang="ar-IQ" dirty="0"/>
              <a:t>يشارك في اجراء البحوث والوصول الى حل المشاكل التمريضية المستندة الى الادلة العلمية </a:t>
            </a:r>
            <a:r>
              <a:rPr lang="ar-IQ" dirty="0" err="1"/>
              <a:t>بالاضافة</a:t>
            </a:r>
            <a:r>
              <a:rPr lang="ar-IQ" dirty="0"/>
              <a:t> الى الاستفادة من نتائج هذه البحوث من خلال تنفيذها على ارض الواقع الى حد ما وهذا يتطلب ان يكون :</a:t>
            </a:r>
          </a:p>
          <a:p>
            <a:pPr marL="0" indent="0">
              <a:buNone/>
            </a:pPr>
            <a:r>
              <a:rPr lang="ar-IQ" dirty="0" smtClean="0"/>
              <a:t>•لدى </a:t>
            </a:r>
            <a:r>
              <a:rPr lang="ar-IQ" dirty="0"/>
              <a:t>الممرض القدرة على التفكير الحاسم او الانتقادي وذو عقلية بحثية</a:t>
            </a:r>
          </a:p>
          <a:p>
            <a:pPr marL="0" indent="0">
              <a:buNone/>
            </a:pPr>
            <a:r>
              <a:rPr lang="ar-IQ" dirty="0" smtClean="0"/>
              <a:t>•لدية </a:t>
            </a:r>
            <a:r>
              <a:rPr lang="ar-IQ" dirty="0"/>
              <a:t>مهارات الاتصال الفعال</a:t>
            </a:r>
          </a:p>
          <a:p>
            <a:pPr marL="0" indent="0">
              <a:buNone/>
            </a:pPr>
            <a:r>
              <a:rPr lang="ar-IQ" dirty="0"/>
              <a:t>أمثلة على ذلك:</a:t>
            </a:r>
          </a:p>
          <a:p>
            <a:pPr marL="0" indent="0">
              <a:buNone/>
            </a:pPr>
            <a:r>
              <a:rPr lang="ar-IQ" dirty="0" smtClean="0"/>
              <a:t>المشاركة </a:t>
            </a:r>
            <a:r>
              <a:rPr lang="ar-IQ" dirty="0"/>
              <a:t>كعضو في البحوث</a:t>
            </a:r>
          </a:p>
          <a:p>
            <a:pPr marL="0" indent="0">
              <a:buNone/>
            </a:pPr>
            <a:r>
              <a:rPr lang="ar-IQ" dirty="0" smtClean="0"/>
              <a:t>المساعدة </a:t>
            </a:r>
            <a:r>
              <a:rPr lang="ar-IQ" dirty="0"/>
              <a:t>في جميع مراحل المشروع البحثي</a:t>
            </a:r>
          </a:p>
          <a:p>
            <a:pPr marL="0" indent="0">
              <a:buNone/>
            </a:pPr>
            <a:r>
              <a:rPr lang="ar-IQ" dirty="0" smtClean="0"/>
              <a:t>تجسيد </a:t>
            </a:r>
            <a:r>
              <a:rPr lang="ar-IQ" dirty="0"/>
              <a:t>نتائج البحوث في تطبيق الاجراءات التمريضية</a:t>
            </a:r>
          </a:p>
          <a:p>
            <a:pPr marL="0" indent="0">
              <a:buNone/>
            </a:pPr>
            <a:r>
              <a:rPr lang="ar-IQ" dirty="0" smtClean="0"/>
              <a:t>تسهيل </a:t>
            </a:r>
            <a:r>
              <a:rPr lang="ar-IQ" dirty="0"/>
              <a:t>تطبيق نتائج البحوث الى ممارسات (الممارسة القائمة على الادلة لتحسين رعاية المرضى) </a:t>
            </a:r>
            <a:r>
              <a:rPr lang="en-US" dirty="0"/>
              <a:t>Evidence- based practice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572063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422</Words>
  <Application>Microsoft Office PowerPoint</Application>
  <PresentationFormat>عرض على الشاشة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سمة Office</vt:lpstr>
      <vt:lpstr>أدوار الممرض المهنية: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أدوار الممرض المهنية:</dc:title>
  <dc:creator>lenovo</dc:creator>
  <cp:lastModifiedBy>Maher</cp:lastModifiedBy>
  <cp:revision>10</cp:revision>
  <dcterms:created xsi:type="dcterms:W3CDTF">2017-03-24T14:17:41Z</dcterms:created>
  <dcterms:modified xsi:type="dcterms:W3CDTF">2021-08-30T20:38:13Z</dcterms:modified>
</cp:coreProperties>
</file>