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70" r:id="rId15"/>
    <p:sldId id="268" r:id="rId16"/>
    <p:sldId id="271" r:id="rId17"/>
    <p:sldId id="269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6600"/>
    <a:srgbClr val="008000"/>
    <a:srgbClr val="9900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4343-EFA4-4642-A1EB-66BF76ED2ED9}" type="datetimeFigureOut">
              <a:rPr lang="ar-IQ" smtClean="0"/>
              <a:pPr/>
              <a:t>08/03/1443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4C59E-E1D3-48E2-B713-53A29E1C1F2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72008"/>
            <a:ext cx="7198568" cy="908720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6600FF"/>
                </a:solidFill>
                <a:latin typeface="Century Schoolbook" pitchFamily="18" charset="0"/>
              </a:rPr>
              <a:t>Hypertensive crisis</a:t>
            </a:r>
            <a:endParaRPr lang="ar-IQ" b="1" dirty="0">
              <a:solidFill>
                <a:srgbClr val="6600FF"/>
              </a:solidFill>
              <a:latin typeface="Century Schoolbook" pitchFamily="18" charset="0"/>
            </a:endParaRPr>
          </a:p>
        </p:txBody>
      </p:sp>
      <p:pic>
        <p:nvPicPr>
          <p:cNvPr id="16386" name="Picture 2" descr="https://image.shutterstock.com/z/stock-vector-table-of-blood-pressure-categories-infographic-with-speedometer-show-hypertensive-crisis-isolated-1597312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272808" cy="504056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043608" y="6279703"/>
            <a:ext cx="72728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Instructor : AQEEL AZEEZ ARAR</a:t>
            </a:r>
            <a:endParaRPr lang="ar-IQ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7849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Check the head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patient has hypertensive encephalopathy, you may note: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decreased LOC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disorientation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seizures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focal neurologic deficits, such as hemiparesis,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unilateral sensory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deficits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papilledema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temporary vision loss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Kidney-related consequences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hypertensive emergency has affected the kidneys,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note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reduced urine output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well as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elevated BUN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creatinine levels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008" y="197346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tests tell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(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 diagnosis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Blood pressure measurement confirms the diagnosis of hypertensive</a:t>
            </a:r>
          </a:p>
          <a:p>
            <a:pPr algn="l" rtl="0"/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emergency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Blood pressure measurement, obtained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several times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an interval of at least 2 minutes, reveals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elevated diastolic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pressure greater than 120 mm Hg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If there’s renal involvement,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BUN</a:t>
            </a:r>
            <a:r>
              <a:rPr lang="en-US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may be greater than 20 </a:t>
            </a:r>
            <a:r>
              <a:rPr lang="en-US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mg/</a:t>
            </a:r>
            <a:r>
              <a:rPr lang="en-US" sz="2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serum creatinine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 may be </a:t>
            </a:r>
            <a:r>
              <a:rPr lang="en-US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greater than 1.3 mg/</a:t>
            </a:r>
            <a:r>
              <a:rPr lang="en-US" sz="2400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ECG may reveal ischemic changes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left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ventricular hypertrophy.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Echocardiography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reveal increased wall thickness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without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increase in left ventricular 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12845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Chest X-ray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reveal enlargement of the cardiac silhouette with left ventricular dilation, or pulmonary congestion and pleural effusions with heart failure.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Urinalysis results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normal unless there’s renal impairment;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specific gravity is low (less than 1.010);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hematuria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casts,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also be found. 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Renal ultrasound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reveal renal artery stenosis.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CT or MRI of the brain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show cerebral edema or hemorrhage.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008" y="172953"/>
            <a:ext cx="89644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it’s treated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focused immediately on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reducing the patient’s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pressure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I.V. antihypertensive therapy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 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taken not to reduce the patient’s blood pressure too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rapidly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patient’s autoregulatory control is impaired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 pressure cuts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current recommendation is to reduce the blood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more than 25% of the MAP over the first 2 hours.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 reductions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occur over the next several days.</a:t>
            </a:r>
          </a:p>
          <a:p>
            <a:pPr algn="l" rtl="0"/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008" y="197346"/>
            <a:ext cx="907199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 Treatment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Sodium nitroprusside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given as an I.V. infusion and titrated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 patient’s response is the drug of choice.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labetalol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nitroglycerin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the drug of choice for treating hypertensive emergency when myocardial ischemia, acute MI, or pulmonary edema is present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and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Hydralazine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specifically indicated for treating hypertension in pregnant women with preeclampsia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Lifestyle changes may include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 reduction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smoking cessation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dietary changes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After the acute episode is controlled,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maintenance pharmacotherapy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control blood pressure plays a key role.</a:t>
            </a:r>
            <a:endParaRPr lang="ar-IQ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964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i="1" u="sng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Nursing Interventions</a:t>
            </a:r>
            <a:endParaRPr lang="en-US" sz="3200" b="1" i="1" u="sng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Immediately obtain the patient’s blood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institute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continuous cardiac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arterial pressure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monitoring to assess blood pressure directly;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patient’s MAP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 ABGs. Monitor the patient’s oxygen saturation level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pulse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oximetry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Administer supplemental oxygen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ordered.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Administer I.V. antihypertensive therapy as ordered</a:t>
            </a:r>
          </a:p>
          <a:p>
            <a:pPr algn="l" rtl="0">
              <a:buFont typeface="Arial" pitchFamily="34" charset="0"/>
              <a:buChar char="•"/>
            </a:pP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 blood pressure every 1 to 5 minutes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titrating drug therapy,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 every 15 minutes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hour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patient’s condition stabilizes.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Continuously monitor ECGs and institute treatment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indicated if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arrhythmias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occur. Auscultate the patient’s heart,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noting signs of heart failure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S3 or S4 heart sounds.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 the patient’s neurologic status every hour initially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 every 4 hours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pa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tient’s condition stabilizes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Monitor urine output every hour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notify if output is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less than 0.5 ml/kg/hour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Evaluate BUN and serum creatinine levels for changes and monitor daily weights.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Obtain serum thiocyanate levels after 48 hours of therapy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then regularly thereafter while the patient is receiving nitroprusside.</a:t>
            </a:r>
          </a:p>
          <a:p>
            <a:pPr algn="l" rtl="0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Administer other antihypertensives as ordered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patient’s condition stabilizes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expect to begin oral antihypertensive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therapy while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gradually weaning I.V. drugs to prevent hypotension.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patient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experiencing fluid overload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administer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diuretics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ordered.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 the patient’s vision and report changes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blurred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diplopia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loss of vision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Administer analgesics as ordered for headache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keep your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patient’s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quiet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with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low lighting.</a:t>
            </a:r>
            <a:endParaRPr lang="ar-IQ" sz="24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2008" y="344845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Hypertensive crisis</a:t>
            </a:r>
          </a:p>
          <a:p>
            <a:pPr algn="just" rtl="0">
              <a:lnSpc>
                <a:spcPct val="150000"/>
              </a:lnSpc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hypertensive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emergency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hypertensive crisis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abrupt, acute, and marked increase in blood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patient’s baseline that ultimately leads to acute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rapidly progressing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end-organ damage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 rise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diastolic blood pressure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than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120 mm Hg,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MAP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greater than 150 mm Hg.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348332"/>
            <a:ext cx="889248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causes it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long histories of chronic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poorly controlled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untreated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hypertension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secondary hypertension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(Cushing’s syndrome)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44016" y="3397056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it happens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Arterial blood pressure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product of total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cardiac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Cardiac output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increase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heart 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stroke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Peripheral resistance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increase blood viscosity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reduce the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lumen size of vessels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especially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arterioles)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 flipV="1">
            <a:off x="5076056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Faulty mechanisms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Hypertension may result from a disturbance in one of the </a:t>
            </a:r>
            <a:r>
              <a:rPr lang="en-US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body’s intrinsic mechanisms.</a:t>
            </a:r>
            <a:endParaRPr lang="en-US" sz="24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Renin-angiotensin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Autoregulation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Sympathetic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nervous system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Antidiuretic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hormone.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8924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 with pressure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renin-angiotensin system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increases blood pressure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ways: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Sodium depletion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reduced blood pressure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dehydration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stimulate renin release. Hypertensive crisis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typically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strikes patients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 histories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chronic, poorly controlled, or untreated hypertension.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Renin reacts with angiotensinogen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 liver enzyme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converts it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 angiotensin 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increases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preload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afterload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Angiotensin I converts to angiotensin II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in the lungs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angiotensin II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vasoconstrictor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targets the arterioles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Circulating angiotensin II increases preload and afterload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stimulating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adrenal cortex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secrete aldosterone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increases blood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by conserving sodium and water.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028343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Maintaining flow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autoregulation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several intrinsic mechanisms together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artery’s diameter to maintain tissue and organ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perfusion through (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stress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relaxation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capillary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fluid shifts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In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stress relaxation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blood vessels gradually dilate when blood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pressure increases, reducing peripheral 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In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capillary fluid shift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plasma moves between vessels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extravascular spaces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maintain intravascular volume.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016" y="154369"/>
            <a:ext cx="8820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Taking control</a:t>
            </a:r>
          </a:p>
          <a:p>
            <a:pPr algn="l" rtl="0"/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Sympathetic nervous system mechanisms control blood </a:t>
            </a:r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blood pressure decreases, baroreceptors in the aortic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arch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carotid sinuses decrease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their inhibition of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medulla’s vasomotor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center. 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Consequent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increases in sympathetic stimulation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heart by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norepinephrine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increases cardiac output by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strengthening the contractile force</a:t>
            </a:r>
          </a:p>
          <a:p>
            <a:pPr algn="l" rtl="0"/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• raising the heart rate</a:t>
            </a:r>
          </a:p>
          <a:p>
            <a:pPr algn="l" rtl="0"/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• augmenting peripheral resistance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vasoconstriction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Stress can also stimulate the sympathetic nervous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cardiac output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peripheral vascular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release of </a:t>
            </a:r>
            <a:r>
              <a:rPr lang="en-US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antidiuretic hormone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regulate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hypotension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reabsorption of water by the kidney.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820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reabsorption, blood plasma volume increases, thus raising blood pressure. In hypertensive crisis, one or more of these regulating mechanisms is disrupted.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Strain </a:t>
            </a: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brain</a:t>
            </a:r>
            <a:endParaRPr lang="en-US" sz="2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Hypertensive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crisis can result in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hypertensive </a:t>
            </a:r>
            <a:r>
              <a:rPr lang="en-US" sz="24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encephalopathy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cerebral vasodilation from an inability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maintain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autoregulation.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flow increases, causing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pressure and subsequent </a:t>
            </a:r>
            <a:r>
              <a:rPr lang="en-US" sz="24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cerebral edema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pressure damages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intimal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medial lining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arterioles.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016" y="260648"/>
            <a:ext cx="88924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symptoms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severe, throbbing headache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vomiting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irritability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confusion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blurred vision or diplopia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dyspnea on exertion, orthopnea, or paroxysmal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nocturnal dyspnea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angina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possible left ventricular heave palpated at the mitral valve area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S4 heart sound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acute retinopathy with retinal exudates.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1273</Words>
  <Application>Microsoft Office PowerPoint</Application>
  <PresentationFormat>عرض على الشاشة (4:3)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Calibri</vt:lpstr>
      <vt:lpstr>Century Schoolbook</vt:lpstr>
      <vt:lpstr>Times New Roman</vt:lpstr>
      <vt:lpstr>سمة Office</vt:lpstr>
      <vt:lpstr>Hypertensive crisis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crisis</dc:title>
  <dc:creator>DR.Ahmed Saker 2O14</dc:creator>
  <cp:lastModifiedBy>Maher</cp:lastModifiedBy>
  <cp:revision>58</cp:revision>
  <dcterms:created xsi:type="dcterms:W3CDTF">2020-06-03T15:42:03Z</dcterms:created>
  <dcterms:modified xsi:type="dcterms:W3CDTF">2021-10-13T21:43:20Z</dcterms:modified>
</cp:coreProperties>
</file>